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387" r:id="rId3"/>
    <p:sldId id="388" r:id="rId4"/>
    <p:sldId id="413" r:id="rId5"/>
    <p:sldId id="402" r:id="rId6"/>
    <p:sldId id="396" r:id="rId7"/>
    <p:sldId id="406" r:id="rId8"/>
    <p:sldId id="394" r:id="rId9"/>
    <p:sldId id="411" r:id="rId10"/>
    <p:sldId id="412" r:id="rId11"/>
    <p:sldId id="410" r:id="rId12"/>
    <p:sldId id="414" r:id="rId13"/>
    <p:sldId id="415" r:id="rId14"/>
    <p:sldId id="417" r:id="rId15"/>
    <p:sldId id="416" r:id="rId16"/>
  </p:sldIdLst>
  <p:sldSz cx="12192000" cy="6858000"/>
  <p:notesSz cx="6858000" cy="9144000"/>
  <p:custDataLst>
    <p:tags r:id="rId18"/>
  </p:custDataLst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6633"/>
    <a:srgbClr val="663300"/>
    <a:srgbClr val="808080"/>
    <a:srgbClr val="FF9900"/>
    <a:srgbClr val="0070C0"/>
    <a:srgbClr val="00A5D7"/>
    <a:srgbClr val="0081B8"/>
    <a:srgbClr val="005CE9"/>
    <a:srgbClr val="52C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94660"/>
  </p:normalViewPr>
  <p:slideViewPr>
    <p:cSldViewPr>
      <p:cViewPr varScale="1">
        <p:scale>
          <a:sx n="111" d="100"/>
          <a:sy n="111" d="100"/>
        </p:scale>
        <p:origin x="802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C0A32A0-EB0C-408F-AB6C-37C5F9411A63}" type="datetimeFigureOut">
              <a:rPr lang="fr-FR"/>
              <a:pPr>
                <a:defRPr/>
              </a:pPr>
              <a:t>28/01/2019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6E2706C-5A55-463A-B810-46800B93DE4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fr-FR" altLang="fr-F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 userDrawn="1"/>
        </p:nvSpPr>
        <p:spPr>
          <a:xfrm>
            <a:off x="-4763" y="1588"/>
            <a:ext cx="12196763" cy="2995612"/>
          </a:xfrm>
          <a:prstGeom prst="rect">
            <a:avLst/>
          </a:prstGeom>
          <a:gradFill flip="none" rotWithShape="1">
            <a:gsLst>
              <a:gs pos="0">
                <a:srgbClr val="00A5D7"/>
              </a:gs>
              <a:gs pos="100000">
                <a:srgbClr val="0070C0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405063"/>
            <a:ext cx="2286000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913" y="3916363"/>
            <a:ext cx="100012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" y="3606800"/>
            <a:ext cx="796925" cy="104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:\Users\Delaporte\Desktop\logo_advancity.jp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913" y="3141663"/>
            <a:ext cx="1000125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00978" y="980729"/>
            <a:ext cx="11782645" cy="1037977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4861744"/>
            <a:ext cx="8534400" cy="777056"/>
          </a:xfrm>
        </p:spPr>
        <p:txBody>
          <a:bodyPr>
            <a:normAutofit/>
          </a:bodyPr>
          <a:lstStyle>
            <a:lvl1pPr marL="0" indent="0" algn="ctr">
              <a:buNone/>
              <a:defRPr sz="2400" i="1" baseline="0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  <p:sp>
        <p:nvSpPr>
          <p:cNvPr id="9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5218113" y="5948363"/>
            <a:ext cx="1751012" cy="288925"/>
          </a:xfrm>
        </p:spPr>
        <p:txBody>
          <a:bodyPr/>
          <a:lstStyle>
            <a:lvl1pPr algn="ctr">
              <a:defRPr sz="1600" b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fr-FR"/>
              <a:t>01/02/2018</a:t>
            </a:r>
            <a:endParaRPr lang="fr-FR" dirty="0"/>
          </a:p>
        </p:txBody>
      </p:sp>
      <p:sp>
        <p:nvSpPr>
          <p:cNvPr id="10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477963" y="6524625"/>
            <a:ext cx="9226550" cy="241300"/>
          </a:xfrm>
        </p:spPr>
        <p:txBody>
          <a:bodyPr/>
          <a:lstStyle>
            <a:lvl1pPr>
              <a:defRPr sz="1600" b="1">
                <a:solidFill>
                  <a:srgbClr val="0070C0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fr-FR"/>
              <a:t>MINnD - Assemblée générale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5973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 userDrawn="1"/>
        </p:nvSpPr>
        <p:spPr>
          <a:xfrm>
            <a:off x="0" y="0"/>
            <a:ext cx="12193588" cy="765175"/>
          </a:xfrm>
          <a:prstGeom prst="rect">
            <a:avLst/>
          </a:prstGeom>
          <a:gradFill flip="none" rotWithShape="1">
            <a:gsLst>
              <a:gs pos="0">
                <a:srgbClr val="0081B8"/>
              </a:gs>
              <a:gs pos="22000">
                <a:srgbClr val="0070C0"/>
              </a:gs>
              <a:gs pos="100000">
                <a:srgbClr val="52C0E9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88913"/>
            <a:ext cx="4937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338" y="6008688"/>
            <a:ext cx="884237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1"/>
          <a:stretch>
            <a:fillRect/>
          </a:stretch>
        </p:blipFill>
        <p:spPr bwMode="auto">
          <a:xfrm>
            <a:off x="0" y="4884738"/>
            <a:ext cx="23812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3432" y="116633"/>
            <a:ext cx="10225136" cy="504056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Autofit/>
          </a:bodyPr>
          <a:lstStyle>
            <a:lvl1pPr algn="l">
              <a:defRPr sz="3200" b="1" cap="small" baseline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3432" y="980729"/>
            <a:ext cx="10896990" cy="5145435"/>
          </a:xfrm>
        </p:spPr>
        <p:txBody>
          <a:bodyPr>
            <a:normAutofit/>
          </a:bodyPr>
          <a:lstStyle>
            <a:lvl1pPr marL="342900" indent="-342900">
              <a:buClr>
                <a:srgbClr val="0070C0"/>
              </a:buClr>
              <a:buSzPct val="80000"/>
              <a:buFont typeface="Calibri Light" panose="020F0302020204030204" pitchFamily="34" charset="0"/>
              <a:buChar char="›"/>
              <a:defRPr sz="3200" b="1">
                <a:solidFill>
                  <a:srgbClr val="0081B8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742950" indent="-285750">
              <a:buClr>
                <a:srgbClr val="0081B8"/>
              </a:buClr>
              <a:buFont typeface="Wingdings" panose="05000000000000000000" pitchFamily="2" charset="2"/>
              <a:buChar char="§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400"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200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7625" y="6524625"/>
            <a:ext cx="935038" cy="252413"/>
          </a:xfrm>
        </p:spPr>
        <p:txBody>
          <a:bodyPr/>
          <a:lstStyle>
            <a:lvl1pPr algn="l">
              <a:defRPr sz="1200" b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25/09/2018</a:t>
            </a:r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982663" y="6524625"/>
            <a:ext cx="9405937" cy="252413"/>
          </a:xfrm>
        </p:spPr>
        <p:txBody>
          <a:bodyPr/>
          <a:lstStyle>
            <a:lvl1pPr algn="l">
              <a:defRPr sz="1200" b="0" i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MINnD UC8 : 14ème réunion du groupe GT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  <a:solidFill>
            <a:schemeClr val="tx1">
              <a:alpha val="50000"/>
            </a:schemeClr>
          </a:solidFill>
        </p:spPr>
        <p:txBody>
          <a:bodyPr/>
          <a:lstStyle>
            <a:lvl1pPr algn="ctr">
              <a:defRPr sz="2800" b="1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>
              <a:defRPr/>
            </a:pPr>
            <a:fld id="{B449A11E-EBD3-47B2-B216-E74AC0013BDF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39055076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556684" y="1303338"/>
            <a:ext cx="11013016" cy="46212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 smtClean="0"/>
              <a:t>Modifier les styles du texte du masque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1" hasCustomPrompt="1"/>
          </p:nvPr>
        </p:nvSpPr>
        <p:spPr>
          <a:xfrm>
            <a:off x="556684" y="320676"/>
            <a:ext cx="11013016" cy="7397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rgbClr val="FA79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rgbClr val="FA79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1800">
                <a:solidFill>
                  <a:srgbClr val="FA79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1800">
                <a:solidFill>
                  <a:srgbClr val="FA79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1800">
                <a:solidFill>
                  <a:srgbClr val="FA792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 smtClean="0"/>
              <a:t>MODIFIER LES STYLES DU TEXTE DU MASQUE</a:t>
            </a:r>
          </a:p>
          <a:p>
            <a:pPr lvl="0"/>
            <a:endParaRPr lang="fr-FR" dirty="0" smtClean="0"/>
          </a:p>
        </p:txBody>
      </p:sp>
      <p:cxnSp>
        <p:nvCxnSpPr>
          <p:cNvPr id="11" name="Connecteur droit 10"/>
          <p:cNvCxnSpPr/>
          <p:nvPr userDrawn="1"/>
        </p:nvCxnSpPr>
        <p:spPr>
          <a:xfrm flipV="1">
            <a:off x="692250" y="632294"/>
            <a:ext cx="799309" cy="102"/>
          </a:xfrm>
          <a:prstGeom prst="line">
            <a:avLst/>
          </a:prstGeom>
          <a:ln w="38100">
            <a:solidFill>
              <a:srgbClr val="FA79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509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 style du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Modifiez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fr-FR"/>
              <a:t>01/02/2018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r>
              <a:rPr lang="fr-FR"/>
              <a:t>MINnD - Assemblée générale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898989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67CE819B-7297-4952-AC9B-8494B80C40F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ransition>
    <p:fade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jpeg"/><Relationship Id="rId18" Type="http://schemas.openxmlformats.org/officeDocument/2006/relationships/image" Target="../media/image38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19.png"/><Relationship Id="rId17" Type="http://schemas.openxmlformats.org/officeDocument/2006/relationships/image" Target="../media/image37.png"/><Relationship Id="rId2" Type="http://schemas.openxmlformats.org/officeDocument/2006/relationships/image" Target="../media/image24.jpe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5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jp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1"/>
          <p:cNvSpPr>
            <a:spLocks noGrp="1"/>
          </p:cNvSpPr>
          <p:nvPr>
            <p:ph type="ctrTitle"/>
          </p:nvPr>
        </p:nvSpPr>
        <p:spPr>
          <a:xfrm>
            <a:off x="201613" y="981075"/>
            <a:ext cx="11782425" cy="10382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fr-FR" altLang="fr-FR" dirty="0" smtClean="0"/>
              <a:t>The MINnD UC8-GT proposition for </a:t>
            </a:r>
            <a:r>
              <a:rPr lang="fr-FR" altLang="fr-FR" dirty="0" err="1" smtClean="0"/>
              <a:t>Geotechnics</a:t>
            </a:r>
            <a:endParaRPr lang="fr-FR" altLang="fr-FR" dirty="0" smtClean="0"/>
          </a:p>
        </p:txBody>
      </p:sp>
      <p:sp>
        <p:nvSpPr>
          <p:cNvPr id="5123" name="Sous-titre 2"/>
          <p:cNvSpPr>
            <a:spLocks noGrp="1"/>
          </p:cNvSpPr>
          <p:nvPr>
            <p:ph type="subTitle" idx="1"/>
          </p:nvPr>
        </p:nvSpPr>
        <p:spPr>
          <a:xfrm>
            <a:off x="1828800" y="4581524"/>
            <a:ext cx="8534400" cy="1655787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fr-FR" altLang="fr-FR" sz="2800" b="1" dirty="0" err="1" smtClean="0"/>
              <a:t>Geotechnical</a:t>
            </a:r>
            <a:r>
              <a:rPr lang="fr-FR" altLang="fr-FR" sz="2800" b="1" dirty="0" smtClean="0"/>
              <a:t> Data </a:t>
            </a:r>
            <a:r>
              <a:rPr lang="fr-FR" altLang="fr-FR" sz="2800" b="1" dirty="0" err="1" smtClean="0"/>
              <a:t>Standardization</a:t>
            </a:r>
            <a:r>
              <a:rPr lang="fr-FR" altLang="fr-FR" sz="2800" b="1" dirty="0" smtClean="0"/>
              <a:t> Workshop</a:t>
            </a:r>
          </a:p>
          <a:p>
            <a:pPr eaLnBrk="1" hangingPunct="1"/>
            <a:endParaRPr lang="fr-FR" altLang="fr-FR" sz="2800" b="1" dirty="0" smtClean="0"/>
          </a:p>
          <a:p>
            <a:pPr eaLnBrk="1" hangingPunct="1"/>
            <a:r>
              <a:rPr lang="fr-FR" altLang="fr-FR" sz="2000" b="1" dirty="0" smtClean="0"/>
              <a:t>Mickael Beaufils (BRGM), on </a:t>
            </a:r>
            <a:r>
              <a:rPr lang="fr-FR" altLang="fr-FR" sz="2000" b="1" dirty="0" err="1" smtClean="0"/>
              <a:t>behalf</a:t>
            </a:r>
            <a:r>
              <a:rPr lang="fr-FR" altLang="fr-FR" sz="2000" b="1" dirty="0" smtClean="0"/>
              <a:t> of the MINnD UC8-GT team</a:t>
            </a:r>
          </a:p>
          <a:p>
            <a:pPr eaLnBrk="1" hangingPunct="1"/>
            <a:r>
              <a:rPr lang="fr-FR" altLang="fr-FR" sz="2000" dirty="0" smtClean="0">
                <a:solidFill>
                  <a:schemeClr val="tx1"/>
                </a:solidFill>
              </a:rPr>
              <a:t>Tuesday 22 </a:t>
            </a:r>
            <a:r>
              <a:rPr lang="fr-FR" altLang="fr-FR" sz="2000" dirty="0" err="1" smtClean="0">
                <a:solidFill>
                  <a:schemeClr val="tx1"/>
                </a:solidFill>
              </a:rPr>
              <a:t>january</a:t>
            </a:r>
            <a:r>
              <a:rPr lang="fr-FR" altLang="fr-FR" sz="2000" dirty="0" smtClean="0">
                <a:solidFill>
                  <a:schemeClr val="tx1"/>
                </a:solidFill>
              </a:rPr>
              <a:t> 2019 – Paris</a:t>
            </a:r>
          </a:p>
          <a:p>
            <a:pPr eaLnBrk="1" hangingPunct="1"/>
            <a:endParaRPr lang="fr-FR" altLang="fr-FR" sz="18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2028056" y="6453188"/>
            <a:ext cx="9144000" cy="43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pic>
        <p:nvPicPr>
          <p:cNvPr id="512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081" y="6453188"/>
            <a:ext cx="388938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156" y="6524625"/>
            <a:ext cx="29686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852" y="6524625"/>
            <a:ext cx="654050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6524625"/>
            <a:ext cx="42703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64" y="6508750"/>
            <a:ext cx="344488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106" y="6580188"/>
            <a:ext cx="5381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256" y="6577013"/>
            <a:ext cx="512763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694" y="6505575"/>
            <a:ext cx="9683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3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69" y="6524625"/>
            <a:ext cx="998537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4" name="Picture 2" descr="http://www.minnd.fr/wp-content/uploads/2013/11/MembresMINND_2017-03-14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t="20525" r="75726" b="66934"/>
          <a:stretch>
            <a:fillRect/>
          </a:stretch>
        </p:blipFill>
        <p:spPr bwMode="auto">
          <a:xfrm>
            <a:off x="3647306" y="6575425"/>
            <a:ext cx="371475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5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0" t="27637" r="6932" b="19055"/>
          <a:stretch>
            <a:fillRect/>
          </a:stretch>
        </p:blipFill>
        <p:spPr bwMode="auto">
          <a:xfrm>
            <a:off x="8255819" y="6577013"/>
            <a:ext cx="862012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16862" r="21034" b="15398"/>
          <a:stretch>
            <a:fillRect/>
          </a:stretch>
        </p:blipFill>
        <p:spPr bwMode="auto">
          <a:xfrm>
            <a:off x="4734744" y="6543675"/>
            <a:ext cx="2809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Image 1" descr="Logo_def-sRGB_CV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94" y="6630988"/>
            <a:ext cx="86677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8" name="Imag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231" y="6486525"/>
            <a:ext cx="6350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17"/>
          <a:srcRect l="6104" t="34546" r="7215" b="34476"/>
          <a:stretch/>
        </p:blipFill>
        <p:spPr>
          <a:xfrm>
            <a:off x="2860619" y="6544685"/>
            <a:ext cx="747560" cy="26715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Standardizing</a:t>
            </a:r>
            <a:r>
              <a:rPr lang="fr-FR" dirty="0" smtClean="0"/>
              <a:t> the </a:t>
            </a:r>
            <a:r>
              <a:rPr lang="fr-FR" dirty="0" err="1" smtClean="0"/>
              <a:t>geomodeling</a:t>
            </a:r>
            <a:r>
              <a:rPr lang="fr-FR" dirty="0" smtClean="0"/>
              <a:t> part: challenges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3432" y="980729"/>
            <a:ext cx="10873208" cy="5472607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A model </a:t>
            </a:r>
            <a:r>
              <a:rPr lang="fr-FR" dirty="0" err="1" smtClean="0"/>
              <a:t>is</a:t>
            </a:r>
            <a:r>
              <a:rPr lang="fr-FR" dirty="0" smtClean="0"/>
              <a:t> a </a:t>
            </a:r>
            <a:r>
              <a:rPr lang="fr-FR" dirty="0" err="1" smtClean="0"/>
              <a:t>conceptualization</a:t>
            </a:r>
            <a:r>
              <a:rPr lang="fr-FR" dirty="0" smtClean="0"/>
              <a:t> of how the </a:t>
            </a:r>
            <a:r>
              <a:rPr lang="fr-FR" dirty="0" err="1" smtClean="0"/>
              <a:t>geoscientist</a:t>
            </a:r>
            <a:r>
              <a:rPr lang="fr-FR" dirty="0" smtClean="0"/>
              <a:t> </a:t>
            </a:r>
            <a:r>
              <a:rPr lang="fr-FR" dirty="0" err="1" smtClean="0"/>
              <a:t>think</a:t>
            </a:r>
            <a:r>
              <a:rPr lang="fr-FR" dirty="0" smtClean="0"/>
              <a:t> the </a:t>
            </a:r>
            <a:r>
              <a:rPr lang="fr-FR" dirty="0" err="1" smtClean="0"/>
              <a:t>environment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and </a:t>
            </a:r>
            <a:r>
              <a:rPr lang="fr-FR" dirty="0" err="1" smtClean="0"/>
              <a:t>behave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the </a:t>
            </a:r>
            <a:r>
              <a:rPr lang="fr-FR" dirty="0" err="1" smtClean="0"/>
              <a:t>available</a:t>
            </a:r>
            <a:r>
              <a:rPr lang="fr-FR" dirty="0" smtClean="0"/>
              <a:t> data,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interpretation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uncertainties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Representations</a:t>
            </a:r>
            <a:r>
              <a:rPr lang="fr-FR" dirty="0" smtClean="0"/>
              <a:t> help </a:t>
            </a:r>
            <a:r>
              <a:rPr lang="fr-FR" dirty="0" err="1" smtClean="0"/>
              <a:t>mind</a:t>
            </a:r>
            <a:r>
              <a:rPr lang="fr-FR" dirty="0" smtClean="0"/>
              <a:t> sharing and computation, </a:t>
            </a:r>
            <a:r>
              <a:rPr lang="fr-FR" dirty="0" err="1" smtClean="0"/>
              <a:t>yet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introduce</a:t>
            </a:r>
            <a:r>
              <a:rPr lang="fr-FR" dirty="0" smtClean="0"/>
              <a:t> </a:t>
            </a:r>
            <a:r>
              <a:rPr lang="fr-FR" dirty="0" err="1" smtClean="0"/>
              <a:t>biases</a:t>
            </a:r>
            <a:r>
              <a:rPr lang="fr-FR" dirty="0" smtClean="0"/>
              <a:t> and simplification</a:t>
            </a:r>
          </a:p>
          <a:p>
            <a:pPr lvl="1"/>
            <a:r>
              <a:rPr lang="fr-FR" dirty="0" err="1" smtClean="0"/>
              <a:t>Eg</a:t>
            </a:r>
            <a:r>
              <a:rPr lang="fr-FR" dirty="0" smtClean="0"/>
              <a:t>. </a:t>
            </a:r>
            <a:r>
              <a:rPr lang="fr-FR" dirty="0" err="1" smtClean="0"/>
              <a:t>metro</a:t>
            </a:r>
            <a:r>
              <a:rPr lang="fr-FR" dirty="0" smtClean="0"/>
              <a:t> </a:t>
            </a:r>
            <a:r>
              <a:rPr lang="fr-FR" dirty="0" err="1" smtClean="0"/>
              <a:t>map</a:t>
            </a:r>
            <a:r>
              <a:rPr lang="fr-FR" dirty="0" smtClean="0"/>
              <a:t> (</a:t>
            </a:r>
            <a:r>
              <a:rPr lang="fr-FR" dirty="0" err="1" smtClean="0"/>
              <a:t>path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stations as a straight line), </a:t>
            </a:r>
            <a:r>
              <a:rPr lang="fr-FR" dirty="0" err="1" smtClean="0"/>
              <a:t>strenght</a:t>
            </a:r>
            <a:r>
              <a:rPr lang="fr-FR" dirty="0" smtClean="0"/>
              <a:t> of </a:t>
            </a:r>
            <a:r>
              <a:rPr lang="fr-FR" dirty="0" err="1" smtClean="0"/>
              <a:t>materials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beam</a:t>
            </a:r>
            <a:r>
              <a:rPr lang="fr-FR" dirty="0" smtClean="0"/>
              <a:t> as a line) </a:t>
            </a:r>
            <a:r>
              <a:rPr lang="fr-FR" dirty="0" err="1" smtClean="0"/>
              <a:t>where</a:t>
            </a:r>
            <a:r>
              <a:rPr lang="fr-FR" dirty="0" smtClean="0"/>
              <a:t> </a:t>
            </a:r>
            <a:r>
              <a:rPr lang="fr-FR" dirty="0" err="1" smtClean="0"/>
              <a:t>geometries</a:t>
            </a:r>
            <a:r>
              <a:rPr lang="fr-FR" dirty="0" smtClean="0"/>
              <a:t> are </a:t>
            </a:r>
            <a:r>
              <a:rPr lang="fr-FR" dirty="0" err="1" smtClean="0"/>
              <a:t>simplified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Two</a:t>
            </a:r>
            <a:r>
              <a:rPr lang="fr-FR" dirty="0" smtClean="0"/>
              <a:t> challenges:</a:t>
            </a:r>
          </a:p>
          <a:p>
            <a:pPr lvl="1"/>
            <a:r>
              <a:rPr lang="fr-FR" dirty="0" smtClean="0"/>
              <a:t>How to </a:t>
            </a:r>
            <a:r>
              <a:rPr lang="fr-FR" dirty="0" err="1" smtClean="0"/>
              <a:t>capitalize</a:t>
            </a:r>
            <a:r>
              <a:rPr lang="fr-FR" dirty="0" smtClean="0"/>
              <a:t> the </a:t>
            </a:r>
            <a:r>
              <a:rPr lang="fr-FR" dirty="0" err="1" smtClean="0"/>
              <a:t>knowledge</a:t>
            </a:r>
            <a:r>
              <a:rPr lang="fr-FR" dirty="0" smtClean="0"/>
              <a:t>?</a:t>
            </a:r>
          </a:p>
          <a:p>
            <a:pPr lvl="1"/>
            <a:r>
              <a:rPr lang="fr-FR" dirty="0" smtClean="0"/>
              <a:t>How to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expected</a:t>
            </a:r>
            <a:r>
              <a:rPr lang="fr-FR" dirty="0" smtClean="0"/>
              <a:t> formats to softwares / </a:t>
            </a:r>
            <a:r>
              <a:rPr lang="fr-FR" dirty="0" err="1" smtClean="0"/>
              <a:t>algorithms</a:t>
            </a:r>
            <a:r>
              <a:rPr lang="fr-FR" dirty="0" smtClean="0"/>
              <a:t>?</a:t>
            </a:r>
          </a:p>
        </p:txBody>
      </p:sp>
      <p:sp>
        <p:nvSpPr>
          <p:cNvPr id="4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7028BA73-316D-4F2A-ABBE-7599D1CD6DE4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9923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83432" y="116633"/>
            <a:ext cx="11208568" cy="504056"/>
          </a:xfrm>
        </p:spPr>
        <p:txBody>
          <a:bodyPr/>
          <a:lstStyle/>
          <a:p>
            <a:r>
              <a:rPr lang="fr-FR" dirty="0" err="1"/>
              <a:t>Standardizing</a:t>
            </a:r>
            <a:r>
              <a:rPr lang="fr-FR" dirty="0"/>
              <a:t> the </a:t>
            </a:r>
            <a:r>
              <a:rPr lang="fr-FR" dirty="0" err="1"/>
              <a:t>geomodeling</a:t>
            </a:r>
            <a:r>
              <a:rPr lang="fr-FR" dirty="0"/>
              <a:t> part: </a:t>
            </a:r>
            <a:r>
              <a:rPr lang="fr-FR" dirty="0" smtClean="0"/>
              <a:t>part of the proposition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3432" y="980729"/>
            <a:ext cx="6120680" cy="5145435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/>
              <a:t>Done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Identification of </a:t>
            </a:r>
            <a:r>
              <a:rPr lang="fr-FR" dirty="0" err="1" smtClean="0"/>
              <a:t>interesting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/ </a:t>
            </a:r>
            <a:r>
              <a:rPr lang="fr-FR" dirty="0" err="1" smtClean="0"/>
              <a:t>attributes</a:t>
            </a:r>
            <a:r>
              <a:rPr lang="fr-FR" dirty="0" smtClean="0"/>
              <a:t> to </a:t>
            </a:r>
            <a:r>
              <a:rPr lang="fr-FR" dirty="0" err="1" smtClean="0"/>
              <a:t>connect</a:t>
            </a:r>
            <a:r>
              <a:rPr lang="fr-FR" dirty="0" smtClean="0"/>
              <a:t> to </a:t>
            </a:r>
            <a:r>
              <a:rPr lang="fr-FR" dirty="0" err="1" smtClean="0"/>
              <a:t>geoscience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 to dimension structures</a:t>
            </a:r>
          </a:p>
          <a:p>
            <a:pPr lvl="1"/>
            <a:endParaRPr lang="fr-FR" dirty="0"/>
          </a:p>
          <a:p>
            <a:r>
              <a:rPr lang="fr-FR" dirty="0" smtClean="0"/>
              <a:t>Proposition:</a:t>
            </a:r>
          </a:p>
          <a:p>
            <a:pPr lvl="1"/>
            <a:r>
              <a:rPr lang="fr-FR" dirty="0"/>
              <a:t>Distinction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/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 smtClean="0"/>
              <a:t>representation</a:t>
            </a:r>
            <a:r>
              <a:rPr lang="fr-FR" dirty="0"/>
              <a:t> </a:t>
            </a:r>
            <a:r>
              <a:rPr lang="fr-FR" dirty="0" smtClean="0"/>
              <a:t>(as </a:t>
            </a:r>
            <a:r>
              <a:rPr lang="fr-FR" dirty="0" err="1" smtClean="0"/>
              <a:t>proposed</a:t>
            </a:r>
            <a:r>
              <a:rPr lang="fr-FR" dirty="0" smtClean="0"/>
              <a:t> in </a:t>
            </a:r>
            <a:r>
              <a:rPr lang="fr-FR" dirty="0" err="1" smtClean="0"/>
              <a:t>GeoSciML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Enable</a:t>
            </a:r>
            <a:r>
              <a:rPr lang="fr-FR" dirty="0" smtClean="0"/>
              <a:t> « multiple </a:t>
            </a:r>
            <a:r>
              <a:rPr lang="fr-FR" dirty="0" err="1" smtClean="0"/>
              <a:t>representations</a:t>
            </a:r>
            <a:r>
              <a:rPr lang="fr-FR" dirty="0" smtClean="0"/>
              <a:t> »: 1D (log), 2D(section) and 3D</a:t>
            </a:r>
          </a:p>
          <a:p>
            <a:pPr lvl="1"/>
            <a:r>
              <a:rPr lang="fr-FR" dirty="0" err="1" smtClean="0"/>
              <a:t>Enable</a:t>
            </a:r>
            <a:r>
              <a:rPr lang="fr-FR" dirty="0" smtClean="0"/>
              <a:t> </a:t>
            </a:r>
            <a:r>
              <a:rPr lang="fr-FR" dirty="0" err="1" smtClean="0"/>
              <a:t>separate</a:t>
            </a:r>
            <a:r>
              <a:rPr lang="fr-FR" dirty="0" smtClean="0"/>
              <a:t> </a:t>
            </a:r>
            <a:r>
              <a:rPr lang="fr-FR" dirty="0" err="1" smtClean="0"/>
              <a:t>refinements</a:t>
            </a:r>
            <a:r>
              <a:rPr lang="fr-FR" dirty="0" smtClean="0"/>
              <a:t> of </a:t>
            </a:r>
            <a:r>
              <a:rPr lang="fr-FR" dirty="0" err="1" smtClean="0"/>
              <a:t>geometries</a:t>
            </a:r>
            <a:r>
              <a:rPr lang="fr-FR" dirty="0" smtClean="0"/>
              <a:t> and </a:t>
            </a:r>
            <a:r>
              <a:rPr lang="fr-FR" dirty="0" err="1" smtClean="0"/>
              <a:t>attributes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sp>
        <p:nvSpPr>
          <p:cNvPr id="4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27917" t="8000" r="33429" b="29851"/>
          <a:stretch/>
        </p:blipFill>
        <p:spPr>
          <a:xfrm>
            <a:off x="7392144" y="1140959"/>
            <a:ext cx="4680279" cy="4160249"/>
          </a:xfrm>
          <a:prstGeom prst="rect">
            <a:avLst/>
          </a:prstGeom>
        </p:spPr>
      </p:pic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6BA0C9B2-168B-4C30-8F7B-1E8543B939AD}" type="slidenum">
              <a:rPr lang="fr-FR" smtClean="0"/>
              <a:t>11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8760296" y="5355456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As for </a:t>
            </a:r>
            <a:r>
              <a:rPr lang="fr-FR" dirty="0" err="1" smtClean="0"/>
              <a:t>GeoSciML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4740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Connection </a:t>
            </a:r>
            <a:r>
              <a:rPr lang="fr-FR" dirty="0" err="1" smtClean="0"/>
              <a:t>between</a:t>
            </a:r>
            <a:r>
              <a:rPr lang="fr-FR" dirty="0" smtClean="0"/>
              <a:t> BIM and </a:t>
            </a:r>
            <a:r>
              <a:rPr lang="fr-FR" dirty="0" err="1" smtClean="0"/>
              <a:t>GeoScience</a:t>
            </a:r>
            <a:r>
              <a:rPr lang="fr-FR" dirty="0" smtClean="0"/>
              <a:t> data: challenges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3432" y="980729"/>
            <a:ext cx="11208568" cy="5145435"/>
          </a:xfrm>
        </p:spPr>
        <p:txBody>
          <a:bodyPr>
            <a:normAutofit fontScale="92500"/>
          </a:bodyPr>
          <a:lstStyle/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thoughts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Today</a:t>
            </a:r>
            <a:r>
              <a:rPr lang="fr-FR" dirty="0" smtClean="0"/>
              <a:t> </a:t>
            </a:r>
            <a:r>
              <a:rPr lang="fr-FR" dirty="0"/>
              <a:t>real 3D </a:t>
            </a:r>
            <a:r>
              <a:rPr lang="fr-FR" dirty="0" err="1"/>
              <a:t>geomodelling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10% of </a:t>
            </a:r>
            <a:r>
              <a:rPr lang="fr-FR" dirty="0" err="1"/>
              <a:t>geotechnical</a:t>
            </a:r>
            <a:r>
              <a:rPr lang="fr-FR" dirty="0"/>
              <a:t> engineering </a:t>
            </a:r>
            <a:r>
              <a:rPr lang="fr-FR" dirty="0" err="1"/>
              <a:t>projects</a:t>
            </a:r>
            <a:endParaRPr lang="fr-FR" dirty="0"/>
          </a:p>
          <a:p>
            <a:pPr lvl="1"/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geomodeling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r>
              <a:rPr lang="fr-FR" dirty="0" smtClean="0"/>
              <a:t> </a:t>
            </a:r>
            <a:r>
              <a:rPr lang="fr-FR" dirty="0" err="1" smtClean="0"/>
              <a:t>exists</a:t>
            </a:r>
            <a:r>
              <a:rPr lang="fr-FR" dirty="0" smtClean="0"/>
              <a:t> and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endParaRPr lang="fr-FR" dirty="0" smtClean="0"/>
          </a:p>
          <a:p>
            <a:pPr lvl="1"/>
            <a:r>
              <a:rPr lang="fr-FR" dirty="0" err="1" smtClean="0"/>
              <a:t>Geomodels</a:t>
            </a:r>
            <a:r>
              <a:rPr lang="fr-FR" dirty="0" smtClean="0"/>
              <a:t> are </a:t>
            </a:r>
            <a:r>
              <a:rPr lang="fr-FR" dirty="0" err="1" smtClean="0"/>
              <a:t>conceptualized</a:t>
            </a:r>
            <a:r>
              <a:rPr lang="fr-FR" dirty="0" smtClean="0"/>
              <a:t> in 3D, </a:t>
            </a:r>
            <a:r>
              <a:rPr lang="fr-FR" dirty="0" err="1" smtClean="0"/>
              <a:t>yet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the </a:t>
            </a:r>
            <a:r>
              <a:rPr lang="fr-FR" dirty="0" err="1" smtClean="0"/>
              <a:t>way</a:t>
            </a:r>
            <a:r>
              <a:rPr lang="fr-FR" dirty="0" smtClean="0"/>
              <a:t> </a:t>
            </a: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exchanged</a:t>
            </a:r>
            <a:r>
              <a:rPr lang="fr-FR" dirty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geotechnical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r>
              <a:rPr lang="fr-FR" dirty="0" smtClean="0"/>
              <a:t> to civil </a:t>
            </a:r>
            <a:r>
              <a:rPr lang="fr-FR" dirty="0" err="1" smtClean="0"/>
              <a:t>engineers</a:t>
            </a:r>
            <a:r>
              <a:rPr lang="fr-FR" dirty="0" smtClean="0"/>
              <a:t> ?</a:t>
            </a:r>
          </a:p>
          <a:p>
            <a:endParaRPr lang="fr-FR" dirty="0" smtClean="0"/>
          </a:p>
          <a:p>
            <a:r>
              <a:rPr lang="fr-FR" dirty="0" smtClean="0"/>
              <a:t>Our proposition have to </a:t>
            </a:r>
            <a:r>
              <a:rPr lang="fr-FR" dirty="0" err="1" smtClean="0"/>
              <a:t>anticipate</a:t>
            </a:r>
            <a:r>
              <a:rPr lang="fr-FR" dirty="0" smtClean="0"/>
              <a:t> the future, </a:t>
            </a:r>
            <a:r>
              <a:rPr lang="fr-FR" dirty="0" err="1" smtClean="0"/>
              <a:t>yet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shall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</a:t>
            </a:r>
            <a:r>
              <a:rPr lang="fr-FR" dirty="0" err="1" smtClean="0"/>
              <a:t>take</a:t>
            </a:r>
            <a:r>
              <a:rPr lang="fr-FR" dirty="0" smtClean="0"/>
              <a:t> care to </a:t>
            </a:r>
            <a:r>
              <a:rPr lang="fr-FR" dirty="0" err="1" smtClean="0"/>
              <a:t>current</a:t>
            </a:r>
            <a:r>
              <a:rPr lang="fr-FR" dirty="0" smtClean="0"/>
              <a:t> practices</a:t>
            </a:r>
          </a:p>
          <a:p>
            <a:pPr lvl="1"/>
            <a:r>
              <a:rPr lang="fr-FR" dirty="0" err="1" smtClean="0"/>
              <a:t>Consider</a:t>
            </a:r>
            <a:r>
              <a:rPr lang="fr-FR" dirty="0" smtClean="0"/>
              <a:t> formats data in </a:t>
            </a:r>
            <a:r>
              <a:rPr lang="fr-FR" dirty="0" err="1" smtClean="0"/>
              <a:t>which</a:t>
            </a:r>
            <a:r>
              <a:rPr lang="fr-FR" dirty="0" smtClean="0"/>
              <a:t> data are </a:t>
            </a:r>
            <a:r>
              <a:rPr lang="fr-FR" dirty="0" err="1" smtClean="0"/>
              <a:t>available</a:t>
            </a:r>
            <a:endParaRPr lang="fr-FR" dirty="0" smtClean="0"/>
          </a:p>
          <a:p>
            <a:pPr lvl="1"/>
            <a:r>
              <a:rPr lang="fr-FR" dirty="0" err="1" smtClean="0"/>
              <a:t>Consider</a:t>
            </a:r>
            <a:r>
              <a:rPr lang="fr-FR" dirty="0" smtClean="0"/>
              <a:t> data formats </a:t>
            </a:r>
            <a:r>
              <a:rPr lang="fr-FR" dirty="0" err="1" smtClean="0"/>
              <a:t>algorithms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compute</a:t>
            </a:r>
            <a:endParaRPr lang="fr-FR" dirty="0" smtClean="0"/>
          </a:p>
        </p:txBody>
      </p:sp>
      <p:sp>
        <p:nvSpPr>
          <p:cNvPr id="4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CD2C2217-B309-452B-8D30-EB9AB3886E1B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699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Connection </a:t>
            </a:r>
            <a:r>
              <a:rPr lang="fr-FR" dirty="0" err="1" smtClean="0"/>
              <a:t>between</a:t>
            </a:r>
            <a:r>
              <a:rPr lang="fr-FR" dirty="0" smtClean="0"/>
              <a:t> BIM and </a:t>
            </a:r>
            <a:r>
              <a:rPr lang="fr-FR" dirty="0" err="1" smtClean="0"/>
              <a:t>GeoScience</a:t>
            </a:r>
            <a:r>
              <a:rPr lang="fr-FR" dirty="0" smtClean="0"/>
              <a:t> data: a proposition</a:t>
            </a:r>
            <a:endParaRPr lang="fr-FR" dirty="0"/>
          </a:p>
        </p:txBody>
      </p:sp>
      <p:sp>
        <p:nvSpPr>
          <p:cNvPr id="4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684911" y="1772816"/>
            <a:ext cx="4416601" cy="4714206"/>
          </a:xfrm>
          <a:prstGeom prst="roundRect">
            <a:avLst>
              <a:gd name="adj" fmla="val 919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Soil</a:t>
            </a:r>
            <a:r>
              <a:rPr lang="fr-FR" b="1" dirty="0" smtClean="0"/>
              <a:t> structure </a:t>
            </a:r>
            <a:r>
              <a:rPr lang="fr-FR" b="1" dirty="0" err="1" smtClean="0"/>
              <a:t>tool</a:t>
            </a:r>
            <a:endParaRPr lang="fr-FR" b="1" dirty="0" smtClean="0"/>
          </a:p>
          <a:p>
            <a:pPr algn="ctr"/>
            <a:endParaRPr lang="fr-FR" b="1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6828927" y="2523652"/>
            <a:ext cx="2016224" cy="1337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Geomodel</a:t>
            </a:r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8940946" y="3459756"/>
            <a:ext cx="2016224" cy="1337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Soil</a:t>
            </a:r>
            <a:r>
              <a:rPr lang="fr-FR" dirty="0" smtClean="0"/>
              <a:t> structure computation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996279" y="1772816"/>
            <a:ext cx="2232248" cy="22651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Geomodeling</a:t>
            </a:r>
            <a:r>
              <a:rPr lang="fr-FR" b="1" dirty="0" smtClean="0"/>
              <a:t> </a:t>
            </a:r>
            <a:r>
              <a:rPr lang="fr-FR" b="1" dirty="0" err="1" smtClean="0"/>
              <a:t>tool</a:t>
            </a:r>
            <a:endParaRPr lang="fr-FR" b="1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096741" y="2523652"/>
            <a:ext cx="2016224" cy="1337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Geomodel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4020615" y="2523652"/>
            <a:ext cx="2016224" cy="1337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Collection of </a:t>
            </a:r>
            <a:r>
              <a:rPr lang="fr-FR" dirty="0" err="1" smtClean="0"/>
              <a:t>virtual</a:t>
            </a:r>
            <a:r>
              <a:rPr lang="fr-FR" dirty="0" smtClean="0"/>
              <a:t> </a:t>
            </a:r>
            <a:r>
              <a:rPr lang="fr-FR" dirty="0" err="1" smtClean="0"/>
              <a:t>boreholes</a:t>
            </a:r>
            <a:endParaRPr lang="fr-FR" dirty="0"/>
          </a:p>
        </p:txBody>
      </p:sp>
      <p:sp>
        <p:nvSpPr>
          <p:cNvPr id="15" name="Flèche droite 14"/>
          <p:cNvSpPr/>
          <p:nvPr/>
        </p:nvSpPr>
        <p:spPr>
          <a:xfrm>
            <a:off x="2968949" y="2996952"/>
            <a:ext cx="1123674" cy="46491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export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4020615" y="1844996"/>
            <a:ext cx="212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FF0000"/>
                </a:solidFill>
              </a:rPr>
              <a:t>GetVirtualBorehole</a:t>
            </a:r>
            <a:endParaRPr lang="fr-FR" dirty="0" smtClean="0">
              <a:solidFill>
                <a:srgbClr val="FF0000"/>
              </a:solidFill>
            </a:endParaRPr>
          </a:p>
          <a:p>
            <a:pPr algn="ctr"/>
            <a:r>
              <a:rPr lang="fr-FR" dirty="0">
                <a:solidFill>
                  <a:srgbClr val="FF0000"/>
                </a:solidFill>
              </a:rPr>
              <a:t>w</a:t>
            </a:r>
            <a:r>
              <a:rPr lang="fr-FR" dirty="0" smtClean="0">
                <a:solidFill>
                  <a:srgbClr val="FF0000"/>
                </a:solidFill>
              </a:rPr>
              <a:t>eb service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1001593" y="4221906"/>
            <a:ext cx="2232248" cy="226511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 dirty="0" smtClean="0"/>
          </a:p>
          <a:p>
            <a:pPr algn="ctr"/>
            <a:endParaRPr lang="fr-FR" b="1" dirty="0"/>
          </a:p>
          <a:p>
            <a:pPr algn="ctr"/>
            <a:endParaRPr lang="fr-FR" b="1" dirty="0" smtClean="0"/>
          </a:p>
          <a:p>
            <a:pPr algn="ctr"/>
            <a:endParaRPr lang="fr-FR" b="1" dirty="0"/>
          </a:p>
          <a:p>
            <a:pPr algn="ctr"/>
            <a:endParaRPr lang="fr-FR" b="1" dirty="0" smtClean="0"/>
          </a:p>
          <a:p>
            <a:pPr algn="ctr"/>
            <a:endParaRPr lang="fr-FR" b="1" dirty="0"/>
          </a:p>
          <a:p>
            <a:pPr algn="ctr"/>
            <a:endParaRPr lang="fr-FR" b="1" dirty="0" smtClean="0"/>
          </a:p>
          <a:p>
            <a:pPr algn="ctr"/>
            <a:r>
              <a:rPr lang="fr-FR" b="1" dirty="0" smtClean="0"/>
              <a:t>CAD </a:t>
            </a:r>
            <a:r>
              <a:rPr lang="fr-FR" b="1" dirty="0" err="1" smtClean="0"/>
              <a:t>tool</a:t>
            </a:r>
            <a:endParaRPr lang="fr-FR" dirty="0"/>
          </a:p>
          <a:p>
            <a:pPr algn="ctr"/>
            <a:endParaRPr lang="fr-FR" dirty="0" smtClean="0"/>
          </a:p>
        </p:txBody>
      </p:sp>
      <p:sp>
        <p:nvSpPr>
          <p:cNvPr id="20" name="Rectangle à coins arrondis 19"/>
          <p:cNvSpPr/>
          <p:nvPr/>
        </p:nvSpPr>
        <p:spPr>
          <a:xfrm>
            <a:off x="1104291" y="4362516"/>
            <a:ext cx="2016224" cy="1337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Infrastructure model </a:t>
            </a:r>
            <a:endParaRPr lang="fr-FR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6808892" y="4364387"/>
            <a:ext cx="2016224" cy="1337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Built</a:t>
            </a:r>
            <a:endParaRPr lang="fr-FR" dirty="0"/>
          </a:p>
          <a:p>
            <a:pPr algn="ctr"/>
            <a:r>
              <a:rPr lang="fr-FR" dirty="0" err="1" smtClean="0"/>
              <a:t>environment</a:t>
            </a:r>
            <a:endParaRPr lang="fr-FR" dirty="0"/>
          </a:p>
        </p:txBody>
      </p:sp>
      <p:sp>
        <p:nvSpPr>
          <p:cNvPr id="27" name="Flèche droite 26"/>
          <p:cNvSpPr/>
          <p:nvPr/>
        </p:nvSpPr>
        <p:spPr>
          <a:xfrm rot="20915806">
            <a:off x="8731191" y="4306201"/>
            <a:ext cx="309779" cy="46491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à coins arrondis 27"/>
          <p:cNvSpPr/>
          <p:nvPr/>
        </p:nvSpPr>
        <p:spPr>
          <a:xfrm>
            <a:off x="3991964" y="4346136"/>
            <a:ext cx="2016224" cy="1337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Simplified</a:t>
            </a:r>
            <a:r>
              <a:rPr lang="fr-FR" dirty="0" smtClean="0"/>
              <a:t> construction</a:t>
            </a:r>
            <a:endParaRPr lang="fr-FR" dirty="0"/>
          </a:p>
        </p:txBody>
      </p:sp>
      <p:sp>
        <p:nvSpPr>
          <p:cNvPr id="29" name="Flèche droite 28"/>
          <p:cNvSpPr/>
          <p:nvPr/>
        </p:nvSpPr>
        <p:spPr>
          <a:xfrm>
            <a:off x="2940298" y="4819436"/>
            <a:ext cx="1123674" cy="46491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export</a:t>
            </a:r>
            <a:endParaRPr lang="fr-FR" dirty="0"/>
          </a:p>
        </p:txBody>
      </p:sp>
      <p:sp>
        <p:nvSpPr>
          <p:cNvPr id="30" name="Flèche droite 29"/>
          <p:cNvSpPr/>
          <p:nvPr/>
        </p:nvSpPr>
        <p:spPr>
          <a:xfrm>
            <a:off x="5864172" y="4819436"/>
            <a:ext cx="1118602" cy="46491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import</a:t>
            </a:r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3928570" y="5733256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GetLOD1Building</a:t>
            </a:r>
            <a:endParaRPr lang="fr-FR" dirty="0">
              <a:solidFill>
                <a:srgbClr val="FF0000"/>
              </a:solidFill>
            </a:endParaRPr>
          </a:p>
          <a:p>
            <a:pPr algn="ctr"/>
            <a:r>
              <a:rPr lang="fr-FR" dirty="0">
                <a:solidFill>
                  <a:srgbClr val="FF0000"/>
                </a:solidFill>
              </a:rPr>
              <a:t>w</a:t>
            </a:r>
            <a:r>
              <a:rPr lang="fr-FR" dirty="0" smtClean="0">
                <a:solidFill>
                  <a:srgbClr val="FF0000"/>
                </a:solidFill>
              </a:rPr>
              <a:t>eb service</a:t>
            </a:r>
          </a:p>
        </p:txBody>
      </p:sp>
      <p:sp>
        <p:nvSpPr>
          <p:cNvPr id="32" name="Flèche courbée vers le bas 31"/>
          <p:cNvSpPr/>
          <p:nvPr/>
        </p:nvSpPr>
        <p:spPr>
          <a:xfrm flipV="1">
            <a:off x="2603019" y="5608790"/>
            <a:ext cx="4735151" cy="457066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3" name="Espace réservé du contenu 2"/>
          <p:cNvSpPr>
            <a:spLocks noGrp="1"/>
          </p:cNvSpPr>
          <p:nvPr>
            <p:ph idx="1"/>
          </p:nvPr>
        </p:nvSpPr>
        <p:spPr>
          <a:xfrm>
            <a:off x="983432" y="908721"/>
            <a:ext cx="10896990" cy="829692"/>
          </a:xfrm>
        </p:spPr>
        <p:txBody>
          <a:bodyPr>
            <a:normAutofit fontScale="85000" lnSpcReduction="20000"/>
          </a:bodyPr>
          <a:lstStyle/>
          <a:p>
            <a:r>
              <a:rPr lang="fr-FR" dirty="0" err="1" smtClean="0"/>
              <a:t>Think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web services to </a:t>
            </a:r>
            <a:r>
              <a:rPr lang="fr-FR" dirty="0" err="1" smtClean="0"/>
              <a:t>retrieve</a:t>
            </a:r>
            <a:r>
              <a:rPr lang="fr-FR" dirty="0" smtClean="0"/>
              <a:t> data </a:t>
            </a:r>
            <a:r>
              <a:rPr lang="fr-FR" dirty="0" err="1" smtClean="0"/>
              <a:t>instead</a:t>
            </a:r>
            <a:r>
              <a:rPr lang="fr-FR" dirty="0" smtClean="0"/>
              <a:t> of import / export</a:t>
            </a:r>
          </a:p>
          <a:p>
            <a:pPr lvl="1"/>
            <a:r>
              <a:rPr lang="fr-FR" dirty="0" smtClean="0"/>
              <a:t>Ex: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geomodels</a:t>
            </a:r>
            <a:r>
              <a:rPr lang="fr-FR" dirty="0" smtClean="0"/>
              <a:t> to </a:t>
            </a:r>
            <a:r>
              <a:rPr lang="fr-FR" dirty="0" err="1" smtClean="0"/>
              <a:t>soil</a:t>
            </a:r>
            <a:r>
              <a:rPr lang="fr-FR" dirty="0" smtClean="0"/>
              <a:t> structure computation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6815529" y="2523652"/>
            <a:ext cx="2016224" cy="1337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Geomodel</a:t>
            </a:r>
            <a:r>
              <a:rPr lang="fr-FR" dirty="0" smtClean="0"/>
              <a:t> </a:t>
            </a:r>
            <a:r>
              <a:rPr lang="fr-FR" dirty="0" err="1" smtClean="0"/>
              <a:t>built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boreholes</a:t>
            </a:r>
            <a:endParaRPr lang="fr-FR" dirty="0"/>
          </a:p>
        </p:txBody>
      </p:sp>
      <p:sp>
        <p:nvSpPr>
          <p:cNvPr id="16" name="Flèche droite 15"/>
          <p:cNvSpPr/>
          <p:nvPr/>
        </p:nvSpPr>
        <p:spPr>
          <a:xfrm>
            <a:off x="5892823" y="2996952"/>
            <a:ext cx="1118602" cy="46491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import</a:t>
            </a:r>
            <a:endParaRPr lang="fr-FR" dirty="0"/>
          </a:p>
        </p:txBody>
      </p:sp>
      <p:sp>
        <p:nvSpPr>
          <p:cNvPr id="34" name="Flèche droite 33"/>
          <p:cNvSpPr/>
          <p:nvPr/>
        </p:nvSpPr>
        <p:spPr>
          <a:xfrm rot="1516604">
            <a:off x="8690260" y="3527834"/>
            <a:ext cx="309779" cy="46491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courbée vers le bas 16"/>
          <p:cNvSpPr/>
          <p:nvPr/>
        </p:nvSpPr>
        <p:spPr>
          <a:xfrm>
            <a:off x="2615442" y="2215448"/>
            <a:ext cx="4735151" cy="456920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911C93AE-5336-4FDA-A823-C43A63FB8736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1068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 animBg="1"/>
      <p:bldP spid="20" grpId="0" animBg="1"/>
      <p:bldP spid="28" grpId="0" animBg="1"/>
      <p:bldP spid="29" grpId="0" animBg="1"/>
      <p:bldP spid="30" grpId="0" animBg="1"/>
      <p:bldP spid="31" grpId="0"/>
      <p:bldP spid="32" grpId="0" animBg="1"/>
      <p:bldP spid="3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Connection </a:t>
            </a:r>
            <a:r>
              <a:rPr lang="fr-FR" dirty="0" err="1" smtClean="0"/>
              <a:t>between</a:t>
            </a:r>
            <a:r>
              <a:rPr lang="fr-FR" dirty="0" smtClean="0"/>
              <a:t> BIM and </a:t>
            </a:r>
            <a:r>
              <a:rPr lang="fr-FR" dirty="0" err="1" smtClean="0"/>
              <a:t>GeoScience</a:t>
            </a:r>
            <a:r>
              <a:rPr lang="fr-FR" dirty="0" smtClean="0"/>
              <a:t> data: a proposition</a:t>
            </a:r>
            <a:endParaRPr lang="fr-FR" dirty="0"/>
          </a:p>
        </p:txBody>
      </p:sp>
      <p:sp>
        <p:nvSpPr>
          <p:cNvPr id="4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" name="Espace réservé du contenu 2"/>
          <p:cNvSpPr>
            <a:spLocks noGrp="1"/>
          </p:cNvSpPr>
          <p:nvPr>
            <p:ph idx="1"/>
          </p:nvPr>
        </p:nvSpPr>
        <p:spPr>
          <a:xfrm>
            <a:off x="983432" y="908721"/>
            <a:ext cx="10896990" cy="829692"/>
          </a:xfrm>
        </p:spPr>
        <p:txBody>
          <a:bodyPr>
            <a:normAutofit fontScale="85000" lnSpcReduction="20000"/>
          </a:bodyPr>
          <a:lstStyle/>
          <a:p>
            <a:r>
              <a:rPr lang="fr-FR" dirty="0" err="1" smtClean="0"/>
              <a:t>Think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web services to </a:t>
            </a:r>
            <a:r>
              <a:rPr lang="fr-FR" dirty="0" err="1" smtClean="0"/>
              <a:t>retrieve</a:t>
            </a:r>
            <a:r>
              <a:rPr lang="fr-FR" dirty="0" smtClean="0"/>
              <a:t> data </a:t>
            </a:r>
            <a:r>
              <a:rPr lang="fr-FR" dirty="0" err="1" smtClean="0"/>
              <a:t>instead</a:t>
            </a:r>
            <a:r>
              <a:rPr lang="fr-FR" dirty="0" smtClean="0"/>
              <a:t> of import / export</a:t>
            </a:r>
          </a:p>
          <a:p>
            <a:pPr lvl="1"/>
            <a:r>
              <a:rPr lang="fr-FR" dirty="0" smtClean="0"/>
              <a:t>Do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3D </a:t>
            </a:r>
            <a:r>
              <a:rPr lang="fr-FR" dirty="0" err="1" smtClean="0"/>
              <a:t>objects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</a:t>
            </a:r>
            <a:r>
              <a:rPr lang="fr-FR" dirty="0" err="1" smtClean="0"/>
              <a:t>properties</a:t>
            </a:r>
            <a:r>
              <a:rPr lang="fr-FR" dirty="0" smtClean="0"/>
              <a:t> of a </a:t>
            </a:r>
            <a:r>
              <a:rPr lang="fr-FR" dirty="0" err="1" smtClean="0"/>
              <a:t>Geologic</a:t>
            </a:r>
            <a:r>
              <a:rPr lang="fr-FR" dirty="0" smtClean="0"/>
              <a:t> Layer ?</a:t>
            </a:r>
          </a:p>
        </p:txBody>
      </p:sp>
      <p:sp>
        <p:nvSpPr>
          <p:cNvPr id="3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911C93AE-5336-4FDA-A823-C43A63FB8736}" type="slidenum">
              <a:rPr lang="fr-FR" smtClean="0"/>
              <a:t>14</a:t>
            </a:fld>
            <a:endParaRPr lang="fr-FR" dirty="0"/>
          </a:p>
        </p:txBody>
      </p:sp>
      <p:sp>
        <p:nvSpPr>
          <p:cNvPr id="37" name="Rectangle à coins arrondis 36"/>
          <p:cNvSpPr/>
          <p:nvPr/>
        </p:nvSpPr>
        <p:spPr>
          <a:xfrm>
            <a:off x="7320136" y="1798040"/>
            <a:ext cx="3519616" cy="4714206"/>
          </a:xfrm>
          <a:prstGeom prst="roundRect">
            <a:avLst>
              <a:gd name="adj" fmla="val 919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CAD </a:t>
            </a:r>
            <a:r>
              <a:rPr lang="fr-FR" b="1" dirty="0" err="1" smtClean="0"/>
              <a:t>tool</a:t>
            </a:r>
            <a:endParaRPr lang="fr-FR" b="1" dirty="0" smtClean="0"/>
          </a:p>
          <a:p>
            <a:pPr algn="ctr"/>
            <a:endParaRPr lang="fr-FR" b="1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38" name="Rectangle à coins arrondis 37"/>
          <p:cNvSpPr/>
          <p:nvPr/>
        </p:nvSpPr>
        <p:spPr>
          <a:xfrm>
            <a:off x="1775520" y="1866403"/>
            <a:ext cx="3312368" cy="226511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Geomodeling</a:t>
            </a:r>
            <a:r>
              <a:rPr lang="fr-FR" b="1" dirty="0" smtClean="0"/>
              <a:t> </a:t>
            </a:r>
            <a:r>
              <a:rPr lang="fr-FR" b="1" dirty="0" err="1" smtClean="0"/>
              <a:t>tool</a:t>
            </a:r>
            <a:endParaRPr lang="fr-FR" b="1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39" name="Rectangle à coins arrondis 38"/>
          <p:cNvSpPr/>
          <p:nvPr/>
        </p:nvSpPr>
        <p:spPr>
          <a:xfrm>
            <a:off x="1875982" y="2617239"/>
            <a:ext cx="3139898" cy="13373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Geomodel</a:t>
            </a:r>
            <a:r>
              <a:rPr lang="fr-FR" dirty="0" smtClean="0"/>
              <a:t> </a:t>
            </a:r>
            <a:r>
              <a:rPr lang="fr-FR" dirty="0" err="1" smtClean="0"/>
              <a:t>exposed</a:t>
            </a:r>
            <a:endParaRPr lang="fr-FR" dirty="0"/>
          </a:p>
          <a:p>
            <a:pPr algn="ctr"/>
            <a:r>
              <a:rPr lang="fr-FR" dirty="0" err="1" smtClean="0"/>
              <a:t>with</a:t>
            </a:r>
            <a:r>
              <a:rPr lang="fr-FR" dirty="0" smtClean="0"/>
              <a:t> web services </a:t>
            </a:r>
            <a:endParaRPr lang="fr-FR" dirty="0"/>
          </a:p>
        </p:txBody>
      </p:sp>
      <p:sp>
        <p:nvSpPr>
          <p:cNvPr id="40" name="Rectangle à coins arrondis 39"/>
          <p:cNvSpPr/>
          <p:nvPr/>
        </p:nvSpPr>
        <p:spPr>
          <a:xfrm>
            <a:off x="1775520" y="4259509"/>
            <a:ext cx="3312368" cy="2265116"/>
          </a:xfrm>
          <a:prstGeom prst="roundRect">
            <a:avLst/>
          </a:prstGeom>
          <a:ln>
            <a:solidFill>
              <a:srgbClr val="6633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err="1" smtClean="0"/>
              <a:t>GeoScience</a:t>
            </a:r>
            <a:r>
              <a:rPr lang="fr-FR" b="1" dirty="0" smtClean="0"/>
              <a:t> Information System</a:t>
            </a:r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 smtClean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1861755" y="5059239"/>
            <a:ext cx="3139898" cy="1337396"/>
          </a:xfrm>
          <a:prstGeom prst="roundRect">
            <a:avLst/>
          </a:prstGeom>
          <a:solidFill>
            <a:srgbClr val="996633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Database</a:t>
            </a:r>
            <a:r>
              <a:rPr lang="fr-FR" dirty="0" smtClean="0"/>
              <a:t> expose </a:t>
            </a:r>
            <a:r>
              <a:rPr lang="fr-FR" dirty="0" err="1" smtClean="0"/>
              <a:t>with</a:t>
            </a:r>
            <a:r>
              <a:rPr lang="fr-FR" dirty="0" smtClean="0"/>
              <a:t> web services </a:t>
            </a:r>
            <a:endParaRPr lang="fr-FR" dirty="0"/>
          </a:p>
        </p:txBody>
      </p:sp>
      <p:sp>
        <p:nvSpPr>
          <p:cNvPr id="42" name="Flèche droite 41"/>
          <p:cNvSpPr/>
          <p:nvPr/>
        </p:nvSpPr>
        <p:spPr>
          <a:xfrm flipH="1">
            <a:off x="4655840" y="2775969"/>
            <a:ext cx="2808312" cy="47565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3" name="Flèche droite 42"/>
          <p:cNvSpPr/>
          <p:nvPr/>
        </p:nvSpPr>
        <p:spPr>
          <a:xfrm>
            <a:off x="4655840" y="3433845"/>
            <a:ext cx="2808312" cy="47565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4" name="Flèche droite 43"/>
          <p:cNvSpPr/>
          <p:nvPr/>
        </p:nvSpPr>
        <p:spPr>
          <a:xfrm flipH="1">
            <a:off x="4655840" y="5227963"/>
            <a:ext cx="2808312" cy="47565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5" name="Flèche droite 44"/>
          <p:cNvSpPr/>
          <p:nvPr/>
        </p:nvSpPr>
        <p:spPr>
          <a:xfrm>
            <a:off x="4691844" y="5872089"/>
            <a:ext cx="2808312" cy="475652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085569" y="2775969"/>
            <a:ext cx="198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X,Y,Z </a:t>
            </a:r>
            <a:r>
              <a:rPr lang="fr-FR" dirty="0" err="1" smtClean="0"/>
              <a:t>coordinates</a:t>
            </a:r>
            <a:endParaRPr lang="fr-FR" dirty="0"/>
          </a:p>
        </p:txBody>
      </p:sp>
      <p:sp>
        <p:nvSpPr>
          <p:cNvPr id="46" name="ZoneTexte 45"/>
          <p:cNvSpPr txBox="1"/>
          <p:nvPr/>
        </p:nvSpPr>
        <p:spPr>
          <a:xfrm>
            <a:off x="7423432" y="3385079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Identifier of the </a:t>
            </a:r>
            <a:r>
              <a:rPr lang="fr-FR" dirty="0" err="1"/>
              <a:t>g</a:t>
            </a:r>
            <a:r>
              <a:rPr lang="fr-FR" dirty="0" err="1" smtClean="0"/>
              <a:t>eologic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endParaRPr lang="fr-FR" dirty="0"/>
          </a:p>
          <a:p>
            <a:pPr algn="ctr"/>
            <a:r>
              <a:rPr lang="fr-FR" dirty="0" smtClean="0"/>
              <a:t>at </a:t>
            </a:r>
            <a:r>
              <a:rPr lang="fr-FR" dirty="0" err="1" smtClean="0"/>
              <a:t>this</a:t>
            </a:r>
            <a:r>
              <a:rPr lang="fr-FR" dirty="0" smtClean="0"/>
              <a:t> point</a:t>
            </a:r>
            <a:endParaRPr lang="fr-FR" dirty="0"/>
          </a:p>
        </p:txBody>
      </p:sp>
      <p:sp>
        <p:nvSpPr>
          <p:cNvPr id="47" name="ZoneTexte 46"/>
          <p:cNvSpPr txBox="1"/>
          <p:nvPr/>
        </p:nvSpPr>
        <p:spPr>
          <a:xfrm>
            <a:off x="7371784" y="500191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Identifier of the </a:t>
            </a:r>
            <a:r>
              <a:rPr lang="fr-FR" dirty="0" err="1"/>
              <a:t>g</a:t>
            </a:r>
            <a:r>
              <a:rPr lang="fr-FR" dirty="0" err="1" smtClean="0"/>
              <a:t>eologic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endParaRPr lang="fr-FR" dirty="0"/>
          </a:p>
          <a:p>
            <a:pPr algn="ctr"/>
            <a:r>
              <a:rPr lang="fr-FR" dirty="0" smtClean="0"/>
              <a:t>at </a:t>
            </a:r>
            <a:r>
              <a:rPr lang="fr-FR" dirty="0" err="1" smtClean="0"/>
              <a:t>this</a:t>
            </a:r>
            <a:r>
              <a:rPr lang="fr-FR" dirty="0" smtClean="0"/>
              <a:t> point</a:t>
            </a:r>
            <a:endParaRPr lang="fr-FR" dirty="0"/>
          </a:p>
        </p:txBody>
      </p:sp>
      <p:sp>
        <p:nvSpPr>
          <p:cNvPr id="48" name="ZoneTexte 47"/>
          <p:cNvSpPr txBox="1"/>
          <p:nvPr/>
        </p:nvSpPr>
        <p:spPr>
          <a:xfrm>
            <a:off x="7808153" y="5927194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/>
              <a:t>Attributes</a:t>
            </a:r>
            <a:r>
              <a:rPr lang="fr-FR" dirty="0" smtClean="0"/>
              <a:t> of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feature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6951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Conclusion: The MINnD UC8-GT propositions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3432" y="980729"/>
            <a:ext cx="10897418" cy="5145435"/>
          </a:xfrm>
        </p:spPr>
        <p:txBody>
          <a:bodyPr>
            <a:normAutofit/>
          </a:bodyPr>
          <a:lstStyle/>
          <a:p>
            <a:r>
              <a:rPr lang="fr-FR" dirty="0" smtClean="0"/>
              <a:t>A large </a:t>
            </a:r>
            <a:r>
              <a:rPr lang="fr-FR" dirty="0" err="1" smtClean="0"/>
              <a:t>majority</a:t>
            </a:r>
            <a:r>
              <a:rPr lang="fr-FR" dirty="0" smtClean="0"/>
              <a:t> of components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(</a:t>
            </a:r>
            <a:r>
              <a:rPr lang="fr-FR" dirty="0" err="1" smtClean="0"/>
              <a:t>semantic</a:t>
            </a:r>
            <a:r>
              <a:rPr lang="fr-FR" dirty="0" smtClean="0"/>
              <a:t>, web server) are </a:t>
            </a:r>
            <a:r>
              <a:rPr lang="fr-FR" dirty="0" err="1" smtClean="0"/>
              <a:t>already</a:t>
            </a:r>
            <a:r>
              <a:rPr lang="fr-FR" dirty="0" smtClean="0"/>
              <a:t> </a:t>
            </a:r>
            <a:r>
              <a:rPr lang="fr-FR" dirty="0" err="1" smtClean="0"/>
              <a:t>existing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experiment</a:t>
            </a:r>
            <a:r>
              <a:rPr lang="fr-FR" dirty="0" smtClean="0"/>
              <a:t> </a:t>
            </a:r>
            <a:r>
              <a:rPr lang="fr-FR" dirty="0" err="1" smtClean="0"/>
              <a:t>together</a:t>
            </a:r>
            <a:endParaRPr lang="fr-FR" dirty="0"/>
          </a:p>
        </p:txBody>
      </p:sp>
      <p:sp>
        <p:nvSpPr>
          <p:cNvPr id="4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9EB01FEC-4521-4CE1-BD8A-60BBD06900EF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3241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r>
              <a:rPr lang="fr-FR" dirty="0" smtClean="0"/>
              <a:t>: MINnD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1432" y="770160"/>
            <a:ext cx="10243079" cy="575518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MINnD (2014-2018 &gt; 2021)</a:t>
            </a:r>
          </a:p>
          <a:p>
            <a:pPr lvl="1"/>
            <a:r>
              <a:rPr lang="fr-FR" altLang="fr-FR" dirty="0"/>
              <a:t>A French collaborative program to </a:t>
            </a:r>
            <a:r>
              <a:rPr lang="fr-FR" altLang="fr-FR" dirty="0" err="1"/>
              <a:t>extend</a:t>
            </a:r>
            <a:r>
              <a:rPr lang="fr-FR" altLang="fr-FR" dirty="0"/>
              <a:t> BIM </a:t>
            </a:r>
            <a:r>
              <a:rPr lang="fr-FR" altLang="fr-FR" dirty="0" err="1"/>
              <a:t>methods</a:t>
            </a:r>
            <a:r>
              <a:rPr lang="fr-FR" altLang="fr-FR" dirty="0"/>
              <a:t> and standards </a:t>
            </a:r>
            <a:r>
              <a:rPr lang="fr-FR" altLang="fr-FR" dirty="0" err="1"/>
              <a:t>from</a:t>
            </a:r>
            <a:r>
              <a:rPr lang="fr-FR" altLang="fr-FR" dirty="0"/>
              <a:t> building to infrastructure </a:t>
            </a:r>
            <a:r>
              <a:rPr lang="fr-FR" altLang="fr-FR" dirty="0" err="1" smtClean="0"/>
              <a:t>modeling</a:t>
            </a:r>
            <a:endParaRPr lang="fr-FR" altLang="fr-FR" dirty="0" smtClean="0"/>
          </a:p>
          <a:p>
            <a:pPr lvl="1"/>
            <a:r>
              <a:rPr lang="fr-FR" dirty="0" err="1"/>
              <a:t>Organized</a:t>
            </a:r>
            <a:r>
              <a:rPr lang="fr-FR" dirty="0"/>
              <a:t> by </a:t>
            </a:r>
            <a:r>
              <a:rPr lang="fr-FR" dirty="0" err="1" smtClean="0"/>
              <a:t>themes</a:t>
            </a:r>
            <a:r>
              <a:rPr lang="fr-FR" dirty="0" smtClean="0"/>
              <a:t> and use cases</a:t>
            </a:r>
          </a:p>
          <a:p>
            <a:pPr lvl="2"/>
            <a:r>
              <a:rPr lang="fr-FR" altLang="fr-FR" dirty="0"/>
              <a:t>UC: Bridge, Rail, Road, Underground </a:t>
            </a:r>
            <a:r>
              <a:rPr lang="fr-FR" altLang="fr-FR" dirty="0" smtClean="0"/>
              <a:t>Infrastructures</a:t>
            </a:r>
          </a:p>
          <a:p>
            <a:pPr lvl="2"/>
            <a:r>
              <a:rPr lang="fr-FR" altLang="fr-FR" dirty="0" err="1" smtClean="0"/>
              <a:t>Themes</a:t>
            </a:r>
            <a:r>
              <a:rPr lang="fr-FR" altLang="fr-FR" dirty="0" smtClean="0"/>
              <a:t>: Change </a:t>
            </a:r>
            <a:r>
              <a:rPr lang="fr-FR" altLang="fr-FR" dirty="0"/>
              <a:t>management, </a:t>
            </a:r>
            <a:r>
              <a:rPr lang="fr-FR" altLang="fr-FR" dirty="0" err="1"/>
              <a:t>experimentation</a:t>
            </a:r>
            <a:r>
              <a:rPr lang="fr-FR" altLang="fr-FR" dirty="0"/>
              <a:t>, </a:t>
            </a:r>
            <a:r>
              <a:rPr lang="fr-FR" altLang="fr-FR" dirty="0" err="1"/>
              <a:t>law</a:t>
            </a:r>
            <a:r>
              <a:rPr lang="fr-FR" altLang="fr-FR" dirty="0"/>
              <a:t> </a:t>
            </a:r>
            <a:r>
              <a:rPr lang="fr-FR" altLang="fr-FR" dirty="0" smtClean="0"/>
              <a:t>aspects</a:t>
            </a:r>
          </a:p>
          <a:p>
            <a:pPr lvl="1"/>
            <a:r>
              <a:rPr lang="fr-FR" dirty="0" smtClean="0"/>
              <a:t>71 </a:t>
            </a:r>
            <a:r>
              <a:rPr lang="fr-FR" dirty="0" err="1"/>
              <a:t>partners</a:t>
            </a:r>
            <a:endParaRPr lang="fr-FR" dirty="0"/>
          </a:p>
          <a:p>
            <a:pPr lvl="2"/>
            <a:endParaRPr lang="fr-FR" dirty="0"/>
          </a:p>
          <a:p>
            <a:r>
              <a:rPr lang="fr-FR" dirty="0"/>
              <a:t>MINnD UC8: Underground Infrastructures (</a:t>
            </a:r>
            <a:r>
              <a:rPr lang="fr-FR" dirty="0" err="1"/>
              <a:t>mid</a:t>
            </a:r>
            <a:r>
              <a:rPr lang="fr-FR" dirty="0"/>
              <a:t> 2017-2018)</a:t>
            </a:r>
          </a:p>
          <a:p>
            <a:pPr lvl="1"/>
            <a:r>
              <a:rPr lang="fr-FR" dirty="0" err="1" smtClean="0"/>
              <a:t>Two</a:t>
            </a:r>
            <a:r>
              <a:rPr lang="fr-FR" dirty="0" smtClean="0"/>
              <a:t> </a:t>
            </a:r>
            <a:r>
              <a:rPr lang="fr-FR" dirty="0"/>
              <a:t>teams:</a:t>
            </a:r>
          </a:p>
          <a:p>
            <a:pPr lvl="2"/>
            <a:r>
              <a:rPr lang="fr-FR" dirty="0"/>
              <a:t>GC: </a:t>
            </a:r>
            <a:r>
              <a:rPr lang="fr-FR" dirty="0" err="1"/>
              <a:t>describe</a:t>
            </a:r>
            <a:r>
              <a:rPr lang="fr-FR" dirty="0"/>
              <a:t> construction and </a:t>
            </a:r>
            <a:r>
              <a:rPr lang="fr-FR" dirty="0" err="1" smtClean="0"/>
              <a:t>equipments</a:t>
            </a:r>
            <a:r>
              <a:rPr lang="fr-FR" dirty="0" smtClean="0"/>
              <a:t> &gt; Tunnel</a:t>
            </a:r>
            <a:endParaRPr lang="fr-FR" dirty="0"/>
          </a:p>
          <a:p>
            <a:pPr lvl="2"/>
            <a:r>
              <a:rPr lang="fr-FR" dirty="0"/>
              <a:t>GT: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dirty="0" err="1"/>
              <a:t>environment</a:t>
            </a:r>
            <a:r>
              <a:rPr lang="fr-FR" dirty="0"/>
              <a:t> and interaction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construction &gt; </a:t>
            </a:r>
            <a:r>
              <a:rPr lang="fr-FR" dirty="0" err="1" smtClean="0"/>
              <a:t>Geotechnics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E5EDE5D-4322-4E38-B6E4-1CA9D60A9A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75" y="1052736"/>
            <a:ext cx="1242464" cy="1085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36560" y="5932487"/>
            <a:ext cx="1055440" cy="925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490651FC-2F1C-410B-944F-B21DC2BDC64C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1212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MINnD UC8-GT: </a:t>
            </a:r>
            <a:r>
              <a:rPr lang="fr-FR" dirty="0" err="1" smtClean="0"/>
              <a:t>Geotechnics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1433" y="764704"/>
            <a:ext cx="10816167" cy="4529823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40 people </a:t>
            </a:r>
            <a:r>
              <a:rPr lang="fr-FR" dirty="0" err="1" smtClean="0"/>
              <a:t>from</a:t>
            </a:r>
            <a:r>
              <a:rPr lang="fr-FR" dirty="0" smtClean="0"/>
              <a:t> 13 </a:t>
            </a:r>
            <a:r>
              <a:rPr lang="fr-FR" dirty="0" err="1" smtClean="0"/>
              <a:t>organizations</a:t>
            </a:r>
            <a:endParaRPr lang="fr-FR" dirty="0" smtClean="0"/>
          </a:p>
          <a:p>
            <a:pPr lvl="1"/>
            <a:r>
              <a:rPr lang="fr-FR" dirty="0" smtClean="0"/>
              <a:t>Public institution</a:t>
            </a:r>
          </a:p>
          <a:p>
            <a:pPr marL="914400" lvl="2" indent="0">
              <a:buNone/>
            </a:pPr>
            <a:endParaRPr lang="fr-FR" dirty="0" smtClean="0"/>
          </a:p>
          <a:p>
            <a:pPr marL="914400" lvl="2" indent="0">
              <a:buNone/>
            </a:pPr>
            <a:endParaRPr lang="fr-FR" dirty="0"/>
          </a:p>
          <a:p>
            <a:pPr lvl="1"/>
            <a:r>
              <a:rPr lang="fr-FR" dirty="0" smtClean="0"/>
              <a:t>Engineering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r>
              <a:rPr lang="fr-FR" dirty="0" err="1" smtClean="0"/>
              <a:t>Proposing</a:t>
            </a:r>
            <a:r>
              <a:rPr lang="fr-FR" dirty="0" smtClean="0"/>
              <a:t> standards for </a:t>
            </a:r>
            <a:r>
              <a:rPr lang="fr-FR" dirty="0" err="1" smtClean="0"/>
              <a:t>geotechnical</a:t>
            </a:r>
            <a:r>
              <a:rPr lang="fr-FR" dirty="0" smtClean="0"/>
              <a:t> data expression and exchange</a:t>
            </a:r>
          </a:p>
          <a:p>
            <a:pPr lvl="1"/>
            <a:r>
              <a:rPr lang="fr-FR" dirty="0" err="1" smtClean="0"/>
              <a:t>Based</a:t>
            </a:r>
            <a:r>
              <a:rPr lang="fr-FR" dirty="0" smtClean="0"/>
              <a:t> on NFP 94-500 and AFTES guides, </a:t>
            </a:r>
            <a:r>
              <a:rPr lang="fr-FR" dirty="0" err="1" smtClean="0"/>
              <a:t>members</a:t>
            </a:r>
            <a:r>
              <a:rPr lang="fr-FR" dirty="0" smtClean="0"/>
              <a:t> </a:t>
            </a:r>
            <a:r>
              <a:rPr lang="fr-FR" dirty="0" err="1" smtClean="0"/>
              <a:t>experience</a:t>
            </a:r>
            <a:r>
              <a:rPr lang="fr-FR" dirty="0" smtClean="0"/>
              <a:t> and </a:t>
            </a:r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pic>
        <p:nvPicPr>
          <p:cNvPr id="6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42" y="2697331"/>
            <a:ext cx="696283" cy="68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33" y="2773932"/>
            <a:ext cx="624443" cy="58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611" y="1631530"/>
            <a:ext cx="1304146" cy="59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668370"/>
            <a:ext cx="762594" cy="558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869" y="1688706"/>
            <a:ext cx="615233" cy="47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757" y="2859255"/>
            <a:ext cx="961535" cy="35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736" y="2819034"/>
            <a:ext cx="919167" cy="427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224" y="1642257"/>
            <a:ext cx="1790440" cy="50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http://www.minnd.fr/wp-content/uploads/2013/11/MembresMINND_2017-03-14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t="20525" r="75726" b="66934"/>
          <a:stretch>
            <a:fillRect/>
          </a:stretch>
        </p:blipFill>
        <p:spPr bwMode="auto">
          <a:xfrm>
            <a:off x="9048328" y="2836664"/>
            <a:ext cx="663125" cy="39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0" t="27637" r="6932" b="19055"/>
          <a:stretch>
            <a:fillRect/>
          </a:stretch>
        </p:blipFill>
        <p:spPr bwMode="auto">
          <a:xfrm>
            <a:off x="6133221" y="2853245"/>
            <a:ext cx="1337305" cy="348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0" t="16862" r="21034" b="15398"/>
          <a:stretch>
            <a:fillRect/>
          </a:stretch>
        </p:blipFill>
        <p:spPr bwMode="auto">
          <a:xfrm>
            <a:off x="3028601" y="2794639"/>
            <a:ext cx="449453" cy="55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840" y="2708920"/>
            <a:ext cx="1205923" cy="58398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14"/>
          <a:srcRect l="6104" t="34546" r="7215" b="34476"/>
          <a:stretch/>
        </p:blipFill>
        <p:spPr>
          <a:xfrm>
            <a:off x="8713289" y="1666951"/>
            <a:ext cx="1525123" cy="545036"/>
          </a:xfrm>
          <a:prstGeom prst="rect">
            <a:avLst/>
          </a:prstGeom>
        </p:spPr>
      </p:pic>
      <p:sp>
        <p:nvSpPr>
          <p:cNvPr id="18" name="Espace réservé du contenu 2"/>
          <p:cNvSpPr txBox="1">
            <a:spLocks/>
          </p:cNvSpPr>
          <p:nvPr/>
        </p:nvSpPr>
        <p:spPr bwMode="auto">
          <a:xfrm>
            <a:off x="7420323" y="1203976"/>
            <a:ext cx="3631284" cy="168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Calibri Light" panose="020F0302020204030204" pitchFamily="34" charset="0"/>
              <a:buChar char="›"/>
              <a:defRPr sz="3200" b="1" kern="1200">
                <a:solidFill>
                  <a:srgbClr val="0081B8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1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dirty="0" err="1" smtClean="0"/>
              <a:t>Constructor</a:t>
            </a:r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Freelance experts</a:t>
            </a: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15"/>
          <a:srcRect r="2072"/>
          <a:stretch/>
        </p:blipFill>
        <p:spPr>
          <a:xfrm>
            <a:off x="7554023" y="4933578"/>
            <a:ext cx="2896519" cy="1663774"/>
          </a:xfrm>
          <a:prstGeom prst="rect">
            <a:avLst/>
          </a:prstGeom>
        </p:spPr>
      </p:pic>
      <p:pic>
        <p:nvPicPr>
          <p:cNvPr id="23" name="Picture 2" descr="RÃ©sultat de recherche d'images pour &quot;telt&quot;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120" y="5084787"/>
            <a:ext cx="2160902" cy="129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56040" y="5077594"/>
            <a:ext cx="1097983" cy="1491088"/>
          </a:xfrm>
          <a:prstGeom prst="rect">
            <a:avLst/>
          </a:prstGeom>
        </p:spPr>
      </p:pic>
      <p:pic>
        <p:nvPicPr>
          <p:cNvPr id="25" name="Picture 4" descr="RÃ©sultat de recherche d'images pour &quot;grand paris express&quot;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330" y="5130264"/>
            <a:ext cx="1871646" cy="112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415B7A1F-7AAC-47B2-93FF-14D26575FBCE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2897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MINnD UC8-GT objectives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5400" y="3367901"/>
            <a:ext cx="11089232" cy="3157443"/>
          </a:xfrm>
        </p:spPr>
        <p:txBody>
          <a:bodyPr>
            <a:normAutofit/>
          </a:bodyPr>
          <a:lstStyle/>
          <a:p>
            <a:r>
              <a:rPr lang="fr-FR" sz="3000" dirty="0" smtClean="0"/>
              <a:t>Topics </a:t>
            </a:r>
            <a:r>
              <a:rPr lang="fr-FR" sz="3000" dirty="0" err="1" smtClean="0"/>
              <a:t>we</a:t>
            </a:r>
            <a:r>
              <a:rPr lang="fr-FR" sz="3000" dirty="0" smtClean="0"/>
              <a:t> </a:t>
            </a:r>
            <a:r>
              <a:rPr lang="fr-FR" sz="3000" dirty="0" err="1" smtClean="0"/>
              <a:t>looked</a:t>
            </a:r>
            <a:r>
              <a:rPr lang="fr-FR" sz="3000" dirty="0" smtClean="0"/>
              <a:t> at</a:t>
            </a:r>
          </a:p>
          <a:p>
            <a:pPr lvl="1"/>
            <a:r>
              <a:rPr lang="fr-FR" sz="2600" dirty="0" err="1" smtClean="0"/>
              <a:t>Identifying</a:t>
            </a:r>
            <a:r>
              <a:rPr lang="fr-FR" sz="2600" dirty="0" smtClean="0"/>
              <a:t> the </a:t>
            </a:r>
            <a:r>
              <a:rPr lang="fr-FR" sz="2600" dirty="0" err="1" smtClean="0"/>
              <a:t>actors</a:t>
            </a:r>
            <a:r>
              <a:rPr lang="fr-FR" sz="2600" dirty="0" smtClean="0"/>
              <a:t>, the </a:t>
            </a:r>
            <a:r>
              <a:rPr lang="fr-FR" sz="2600" dirty="0" err="1" smtClean="0"/>
              <a:t>processes</a:t>
            </a:r>
            <a:r>
              <a:rPr lang="fr-FR" sz="2600" dirty="0" smtClean="0"/>
              <a:t> and the data </a:t>
            </a:r>
            <a:r>
              <a:rPr lang="fr-FR" sz="2600" dirty="0" err="1" smtClean="0"/>
              <a:t>exchanged</a:t>
            </a:r>
            <a:endParaRPr lang="fr-FR" sz="2600" dirty="0" smtClean="0"/>
          </a:p>
          <a:p>
            <a:pPr lvl="1"/>
            <a:r>
              <a:rPr lang="fr-FR" sz="2600" dirty="0" smtClean="0"/>
              <a:t>Data description: </a:t>
            </a:r>
            <a:r>
              <a:rPr lang="fr-FR" sz="2600" dirty="0" err="1" smtClean="0"/>
              <a:t>define</a:t>
            </a:r>
            <a:r>
              <a:rPr lang="fr-FR" sz="2600" dirty="0" smtClean="0"/>
              <a:t> the right </a:t>
            </a:r>
            <a:r>
              <a:rPr lang="fr-FR" sz="2600" dirty="0" err="1" smtClean="0"/>
              <a:t>semantic</a:t>
            </a:r>
            <a:r>
              <a:rPr lang="fr-FR" sz="2600" dirty="0" smtClean="0"/>
              <a:t> to use</a:t>
            </a:r>
          </a:p>
          <a:p>
            <a:pPr lvl="1"/>
            <a:r>
              <a:rPr lang="fr-FR" sz="2600" dirty="0" smtClean="0"/>
              <a:t>Data </a:t>
            </a:r>
            <a:r>
              <a:rPr lang="fr-FR" sz="2600" dirty="0" err="1" smtClean="0"/>
              <a:t>access</a:t>
            </a:r>
            <a:r>
              <a:rPr lang="fr-FR" sz="2600" dirty="0" smtClean="0"/>
              <a:t>: </a:t>
            </a:r>
            <a:r>
              <a:rPr lang="fr-FR" sz="2600" dirty="0" err="1" smtClean="0"/>
              <a:t>enable</a:t>
            </a:r>
            <a:r>
              <a:rPr lang="fr-FR" sz="2600" dirty="0" smtClean="0"/>
              <a:t> </a:t>
            </a:r>
            <a:r>
              <a:rPr lang="fr-FR" sz="2600" dirty="0" err="1" smtClean="0"/>
              <a:t>independant</a:t>
            </a:r>
            <a:r>
              <a:rPr lang="fr-FR" sz="2600" dirty="0" smtClean="0"/>
              <a:t> </a:t>
            </a:r>
            <a:r>
              <a:rPr lang="fr-FR" sz="2600" dirty="0" err="1" smtClean="0"/>
              <a:t>access</a:t>
            </a:r>
            <a:r>
              <a:rPr lang="fr-FR" sz="2600" dirty="0" smtClean="0"/>
              <a:t> to </a:t>
            </a:r>
            <a:r>
              <a:rPr lang="fr-FR" sz="2600" dirty="0" err="1" smtClean="0"/>
              <a:t>each</a:t>
            </a:r>
            <a:r>
              <a:rPr lang="fr-FR" sz="2600" dirty="0" smtClean="0"/>
              <a:t> important information</a:t>
            </a:r>
          </a:p>
          <a:p>
            <a:pPr lvl="1"/>
            <a:r>
              <a:rPr lang="fr-FR" sz="2600" dirty="0" smtClean="0"/>
              <a:t>Data </a:t>
            </a:r>
            <a:r>
              <a:rPr lang="fr-FR" sz="2600" dirty="0" err="1" smtClean="0"/>
              <a:t>lineage</a:t>
            </a:r>
            <a:r>
              <a:rPr lang="fr-FR" sz="2600" dirty="0" smtClean="0"/>
              <a:t>: </a:t>
            </a:r>
            <a:r>
              <a:rPr lang="fr-FR" sz="2600" dirty="0" err="1" smtClean="0"/>
              <a:t>highlight</a:t>
            </a:r>
            <a:r>
              <a:rPr lang="fr-FR" sz="2600" dirty="0" smtClean="0"/>
              <a:t> and exploit the links </a:t>
            </a:r>
            <a:r>
              <a:rPr lang="fr-FR" sz="2600" dirty="0" err="1" smtClean="0"/>
              <a:t>between</a:t>
            </a:r>
            <a:r>
              <a:rPr lang="fr-FR" sz="2600" dirty="0" smtClean="0"/>
              <a:t> data / actions</a:t>
            </a:r>
          </a:p>
          <a:p>
            <a:pPr lvl="1"/>
            <a:r>
              <a:rPr lang="fr-FR" sz="2600" dirty="0" smtClean="0"/>
              <a:t>Solutions </a:t>
            </a:r>
            <a:r>
              <a:rPr lang="fr-FR" sz="2600" dirty="0" err="1" smtClean="0"/>
              <a:t>sustainability</a:t>
            </a:r>
            <a:r>
              <a:rPr lang="fr-FR" sz="2600" dirty="0"/>
              <a:t> </a:t>
            </a:r>
            <a:r>
              <a:rPr lang="fr-FR" sz="2600" dirty="0" smtClean="0"/>
              <a:t>/ </a:t>
            </a:r>
            <a:r>
              <a:rPr lang="fr-FR" sz="2600" dirty="0" err="1" smtClean="0"/>
              <a:t>maturity</a:t>
            </a:r>
            <a:r>
              <a:rPr lang="fr-FR" sz="2600" dirty="0" smtClean="0"/>
              <a:t> / existence of </a:t>
            </a:r>
            <a:r>
              <a:rPr lang="fr-FR" sz="2600" dirty="0" err="1" smtClean="0"/>
              <a:t>communities</a:t>
            </a:r>
            <a:endParaRPr lang="fr-FR" sz="2600" dirty="0" smtClean="0"/>
          </a:p>
        </p:txBody>
      </p:sp>
      <p:sp>
        <p:nvSpPr>
          <p:cNvPr id="4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8532152" y="1108155"/>
            <a:ext cx="3534540" cy="1240725"/>
            <a:chOff x="7620000" y="1447800"/>
            <a:chExt cx="3938738" cy="1382610"/>
          </a:xfrm>
        </p:grpSpPr>
        <p:pic>
          <p:nvPicPr>
            <p:cNvPr id="7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95" t="69076" r="-1157" b="6715"/>
            <a:stretch/>
          </p:blipFill>
          <p:spPr bwMode="auto">
            <a:xfrm>
              <a:off x="8036944" y="1447800"/>
              <a:ext cx="1124712" cy="1069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1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07" t="37238" r="76056" b="35161"/>
            <a:stretch/>
          </p:blipFill>
          <p:spPr bwMode="auto">
            <a:xfrm>
              <a:off x="10094344" y="1447800"/>
              <a:ext cx="10668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Connecteur droit avec flèche 8"/>
            <p:cNvCxnSpPr/>
            <p:nvPr/>
          </p:nvCxnSpPr>
          <p:spPr bwMode="auto">
            <a:xfrm>
              <a:off x="9161656" y="2209800"/>
              <a:ext cx="932688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96969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Connecteur droit avec flèche 9"/>
            <p:cNvCxnSpPr/>
            <p:nvPr/>
          </p:nvCxnSpPr>
          <p:spPr bwMode="auto">
            <a:xfrm flipH="1">
              <a:off x="9161656" y="1828800"/>
              <a:ext cx="932688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969696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" name="ZoneTexte 10"/>
            <p:cNvSpPr txBox="1"/>
            <p:nvPr/>
          </p:nvSpPr>
          <p:spPr>
            <a:xfrm>
              <a:off x="8997630" y="2160019"/>
              <a:ext cx="914400" cy="22267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fr-FR" sz="1000" dirty="0" smtClean="0"/>
                <a:t>10011101100010</a:t>
              </a:r>
              <a:endParaRPr lang="fr-FR" sz="1200" dirty="0" smtClean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9077873" y="1580269"/>
              <a:ext cx="914400" cy="30118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fr-FR" sz="1000" dirty="0" smtClean="0"/>
                <a:t>1111000101101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8153400" y="2517145"/>
              <a:ext cx="914400" cy="313091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fr-FR" sz="1200" dirty="0" err="1" smtClean="0"/>
                <a:t>Geoengineering</a:t>
              </a:r>
              <a:endParaRPr lang="fr-FR" sz="1200" dirty="0"/>
            </a:p>
            <a:p>
              <a:pPr algn="ctr"/>
              <a:r>
                <a:rPr lang="fr-FR" sz="1200" dirty="0" smtClean="0"/>
                <a:t>team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141588" y="2507460"/>
              <a:ext cx="914400" cy="32295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fr-FR" sz="1200" dirty="0" smtClean="0"/>
                <a:t>Civil engineering</a:t>
              </a:r>
            </a:p>
            <a:p>
              <a:pPr algn="ctr"/>
              <a:r>
                <a:rPr lang="fr-FR" sz="1200" dirty="0" smtClean="0"/>
                <a:t>team</a:t>
              </a:r>
            </a:p>
          </p:txBody>
        </p:sp>
        <p:pic>
          <p:nvPicPr>
            <p:cNvPr id="15" name="Picture 11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19" t="4133" r="24305" b="6715"/>
            <a:stretch/>
          </p:blipFill>
          <p:spPr bwMode="auto">
            <a:xfrm>
              <a:off x="7620000" y="1447800"/>
              <a:ext cx="340744" cy="1173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9" t="4133" r="47878" b="6715"/>
            <a:stretch/>
          </p:blipFill>
          <p:spPr bwMode="auto">
            <a:xfrm>
              <a:off x="11177738" y="1470660"/>
              <a:ext cx="381000" cy="1173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Espace réservé du contenu 2"/>
          <p:cNvSpPr txBox="1">
            <a:spLocks/>
          </p:cNvSpPr>
          <p:nvPr/>
        </p:nvSpPr>
        <p:spPr bwMode="auto">
          <a:xfrm>
            <a:off x="695400" y="847905"/>
            <a:ext cx="7805861" cy="250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0C0"/>
              </a:buClr>
              <a:buSzPct val="80000"/>
              <a:buFont typeface="Calibri Light" panose="020F0302020204030204" pitchFamily="34" charset="0"/>
              <a:buChar char="›"/>
              <a:defRPr sz="3200" b="1" kern="1200">
                <a:solidFill>
                  <a:srgbClr val="0081B8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81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 smtClean="0"/>
              <a:t>Better</a:t>
            </a:r>
            <a:r>
              <a:rPr lang="fr-FR" dirty="0" smtClean="0"/>
              <a:t> Information Management (BIM?)</a:t>
            </a:r>
          </a:p>
          <a:p>
            <a:pPr lvl="1"/>
            <a:r>
              <a:rPr lang="fr-FR" dirty="0" smtClean="0"/>
              <a:t>For </a:t>
            </a:r>
            <a:r>
              <a:rPr lang="fr-FR" dirty="0" err="1" smtClean="0"/>
              <a:t>geotechnical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data collection to proposition of </a:t>
            </a:r>
            <a:r>
              <a:rPr lang="fr-FR" dirty="0" err="1" smtClean="0"/>
              <a:t>interpretations</a:t>
            </a:r>
            <a:r>
              <a:rPr lang="fr-FR" dirty="0" smtClean="0"/>
              <a:t> / </a:t>
            </a:r>
            <a:r>
              <a:rPr lang="fr-FR" dirty="0" err="1" smtClean="0"/>
              <a:t>results</a:t>
            </a:r>
            <a:endParaRPr lang="fr-FR" dirty="0" smtClean="0"/>
          </a:p>
          <a:p>
            <a:pPr lvl="1"/>
            <a:r>
              <a:rPr lang="fr-FR" dirty="0" smtClean="0"/>
              <a:t>For </a:t>
            </a:r>
            <a:r>
              <a:rPr lang="fr-FR" dirty="0" err="1" smtClean="0"/>
              <a:t>geotechnical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r>
              <a:rPr lang="fr-FR" dirty="0" smtClean="0"/>
              <a:t> and civil </a:t>
            </a:r>
            <a:r>
              <a:rPr lang="fr-FR" dirty="0" err="1" smtClean="0"/>
              <a:t>engineers</a:t>
            </a:r>
            <a:r>
              <a:rPr lang="fr-FR" dirty="0" smtClean="0"/>
              <a:t> collaboration at the BIM </a:t>
            </a:r>
            <a:r>
              <a:rPr lang="fr-FR" dirty="0" err="1" smtClean="0"/>
              <a:t>age</a:t>
            </a:r>
            <a:endParaRPr lang="fr-FR" dirty="0" smtClean="0"/>
          </a:p>
          <a:p>
            <a:endParaRPr lang="fr-FR" dirty="0" smtClean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8775732" y="1306040"/>
            <a:ext cx="288032" cy="144016"/>
          </a:xfrm>
          <a:prstGeom prst="straightConnector1">
            <a:avLst/>
          </a:prstGeom>
          <a:ln>
            <a:solidFill>
              <a:srgbClr val="808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8775732" y="1634898"/>
            <a:ext cx="245766" cy="5313"/>
          </a:xfrm>
          <a:prstGeom prst="straightConnector1">
            <a:avLst/>
          </a:prstGeom>
          <a:ln>
            <a:solidFill>
              <a:srgbClr val="808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V="1">
            <a:off x="8771540" y="1838441"/>
            <a:ext cx="307087" cy="170999"/>
          </a:xfrm>
          <a:prstGeom prst="straightConnector1">
            <a:avLst/>
          </a:prstGeom>
          <a:ln>
            <a:solidFill>
              <a:srgbClr val="80808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21CA419B-6F71-4114-8A89-1B5E54FB9BD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6311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Trying</a:t>
            </a:r>
            <a:r>
              <a:rPr lang="fr-FR" dirty="0" smtClean="0"/>
              <a:t> to </a:t>
            </a:r>
            <a:r>
              <a:rPr lang="fr-FR" dirty="0" err="1" smtClean="0"/>
              <a:t>connect</a:t>
            </a:r>
            <a:r>
              <a:rPr lang="fr-FR" dirty="0" smtClean="0"/>
              <a:t> to </a:t>
            </a:r>
            <a:r>
              <a:rPr lang="fr-FR" dirty="0" err="1" smtClean="0"/>
              <a:t>existing</a:t>
            </a:r>
            <a:r>
              <a:rPr lang="fr-FR" dirty="0" smtClean="0"/>
              <a:t> initiatives, </a:t>
            </a:r>
            <a:r>
              <a:rPr lang="fr-FR" dirty="0" err="1" smtClean="0"/>
              <a:t>reuse</a:t>
            </a:r>
            <a:r>
              <a:rPr lang="fr-FR" dirty="0" smtClean="0"/>
              <a:t> standards</a:t>
            </a:r>
            <a:endParaRPr lang="fr-FR" dirty="0"/>
          </a:p>
        </p:txBody>
      </p:sp>
      <p:pic>
        <p:nvPicPr>
          <p:cNvPr id="8" name="Picture 2" descr="https://www.rd-alliance.org/sites/all/themes/dotte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799" y="1242587"/>
            <a:ext cx="1544004" cy="87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852936"/>
            <a:ext cx="1656716" cy="70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014664" y="2150914"/>
            <a:ext cx="2722335" cy="386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rgbClr val="303335"/>
                </a:solidFill>
                <a:latin typeface="Open Sans"/>
              </a:rPr>
              <a:t>Earth, Space, and Environmental Sciences</a:t>
            </a:r>
          </a:p>
          <a:p>
            <a:pPr algn="ctr"/>
            <a:r>
              <a:rPr lang="en-US" sz="1100" dirty="0">
                <a:solidFill>
                  <a:srgbClr val="303335"/>
                </a:solidFill>
                <a:latin typeface="Open Sans"/>
              </a:rPr>
              <a:t>Interest Group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696" y="2835536"/>
            <a:ext cx="2395396" cy="660413"/>
          </a:xfrm>
          <a:prstGeom prst="rect">
            <a:avLst/>
          </a:prstGeom>
        </p:spPr>
      </p:pic>
      <p:pic>
        <p:nvPicPr>
          <p:cNvPr id="23" name="Shape 10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661" y="1221258"/>
            <a:ext cx="1821175" cy="93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/>
          <p:cNvSpPr/>
          <p:nvPr/>
        </p:nvSpPr>
        <p:spPr>
          <a:xfrm>
            <a:off x="3151827" y="2136830"/>
            <a:ext cx="1233401" cy="234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 smtClean="0">
                <a:solidFill>
                  <a:srgbClr val="303335"/>
                </a:solidFill>
                <a:latin typeface="Open Sans"/>
              </a:rPr>
              <a:t>GeoScience</a:t>
            </a:r>
            <a:r>
              <a:rPr lang="en-US" sz="1100" dirty="0" smtClean="0">
                <a:solidFill>
                  <a:srgbClr val="303335"/>
                </a:solidFill>
                <a:latin typeface="Open Sans"/>
              </a:rPr>
              <a:t> DWG</a:t>
            </a:r>
            <a:endParaRPr lang="en-US" sz="1100" dirty="0">
              <a:solidFill>
                <a:srgbClr val="303335"/>
              </a:solidFill>
              <a:latin typeface="Open Sans"/>
            </a:endParaRPr>
          </a:p>
        </p:txBody>
      </p:sp>
      <p:pic>
        <p:nvPicPr>
          <p:cNvPr id="25" name="Picture 18" descr="Image associÃ©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5693" y="1221258"/>
            <a:ext cx="1083920" cy="107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859" y="1064771"/>
            <a:ext cx="1444274" cy="144427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9696" y="3892112"/>
            <a:ext cx="3659577" cy="84614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57320" y="5068278"/>
            <a:ext cx="2658383" cy="890695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0"/>
          <a:srcRect l="60128" t="6604" r="30577" b="84245"/>
          <a:stretch/>
        </p:blipFill>
        <p:spPr>
          <a:xfrm>
            <a:off x="4021468" y="2775575"/>
            <a:ext cx="3079456" cy="8527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9896" y="5207027"/>
            <a:ext cx="2292473" cy="129142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3206" y="3933056"/>
            <a:ext cx="2408458" cy="106870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1596" y="1422680"/>
            <a:ext cx="2968100" cy="5936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1584" y="5373216"/>
            <a:ext cx="1876425" cy="71437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85228" y="3916109"/>
            <a:ext cx="2243101" cy="875685"/>
          </a:xfrm>
          <a:prstGeom prst="rect">
            <a:avLst/>
          </a:prstGeom>
        </p:spPr>
      </p:pic>
      <p:sp>
        <p:nvSpPr>
          <p:cNvPr id="19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123B3C54-0206-4C56-8003-A02F50A9A431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8299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Interesting</a:t>
            </a:r>
            <a:r>
              <a:rPr lang="fr-FR" dirty="0" smtClean="0"/>
              <a:t> data </a:t>
            </a:r>
            <a:r>
              <a:rPr lang="fr-FR" dirty="0" err="1" smtClean="0"/>
              <a:t>models</a:t>
            </a:r>
            <a:r>
              <a:rPr lang="fr-FR" dirty="0" smtClean="0"/>
              <a:t> / standards to </a:t>
            </a:r>
            <a:r>
              <a:rPr lang="fr-FR" dirty="0" err="1" smtClean="0"/>
              <a:t>consider</a:t>
            </a:r>
            <a:endParaRPr lang="fr-FR" dirty="0"/>
          </a:p>
        </p:txBody>
      </p:sp>
      <p:graphicFrame>
        <p:nvGraphicFramePr>
          <p:cNvPr id="13" name="Espace réservé du contenu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541960"/>
              </p:ext>
            </p:extLst>
          </p:nvPr>
        </p:nvGraphicFramePr>
        <p:xfrm>
          <a:off x="461963" y="980728"/>
          <a:ext cx="1127760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06045">
                  <a:extLst>
                    <a:ext uri="{9D8B030D-6E8A-4147-A177-3AD203B41FA5}">
                      <a16:colId xmlns:a16="http://schemas.microsoft.com/office/drawing/2014/main" val="1566093898"/>
                    </a:ext>
                  </a:extLst>
                </a:gridCol>
                <a:gridCol w="5571555">
                  <a:extLst>
                    <a:ext uri="{9D8B030D-6E8A-4147-A177-3AD203B41FA5}">
                      <a16:colId xmlns:a16="http://schemas.microsoft.com/office/drawing/2014/main" val="1703887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Concepts</a:t>
                      </a:r>
                      <a:r>
                        <a:rPr lang="fr-FR" baseline="0" dirty="0" smtClean="0"/>
                        <a:t> to </a:t>
                      </a:r>
                      <a:r>
                        <a:rPr lang="fr-FR" baseline="0" dirty="0" err="1" smtClean="0"/>
                        <a:t>address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Helpful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existing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models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75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Observations on the </a:t>
                      </a:r>
                      <a:r>
                        <a:rPr lang="fr-FR" dirty="0" err="1" smtClean="0"/>
                        <a:t>field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ISO O&amp;M / OGC </a:t>
                      </a:r>
                      <a:r>
                        <a:rPr lang="fr-FR" dirty="0" err="1" smtClean="0"/>
                        <a:t>GeoSciML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Outcrop</a:t>
                      </a:r>
                      <a:r>
                        <a:rPr lang="fr-FR" baseline="0" dirty="0" smtClean="0"/>
                        <a:t> / AGS</a:t>
                      </a:r>
                      <a:endParaRPr lang="fr-F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827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Measurements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ISO O&amp;M / AGS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628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Results</a:t>
                      </a:r>
                      <a:r>
                        <a:rPr lang="fr-FR" dirty="0" smtClean="0"/>
                        <a:t> of </a:t>
                      </a:r>
                      <a:r>
                        <a:rPr lang="fr-FR" dirty="0" err="1" smtClean="0"/>
                        <a:t>calculus</a:t>
                      </a:r>
                      <a:r>
                        <a:rPr lang="fr-FR" dirty="0" smtClean="0"/>
                        <a:t> / estimations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ISO O&amp;M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Lab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analysis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OGC </a:t>
                      </a:r>
                      <a:r>
                        <a:rPr lang="fr-FR" dirty="0" err="1" smtClean="0"/>
                        <a:t>GeoSciML</a:t>
                      </a:r>
                      <a:r>
                        <a:rPr lang="fr-FR" dirty="0" smtClean="0"/>
                        <a:t> / AGS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08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Geology</a:t>
                      </a:r>
                      <a:r>
                        <a:rPr lang="fr-FR" dirty="0" smtClean="0"/>
                        <a:t>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OGC GroundWaterML2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04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Boreholes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Borehole</a:t>
                      </a:r>
                      <a:r>
                        <a:rPr lang="fr-FR" dirty="0" smtClean="0"/>
                        <a:t> IE (on </a:t>
                      </a:r>
                      <a:r>
                        <a:rPr lang="fr-FR" dirty="0" err="1" smtClean="0"/>
                        <a:t>going</a:t>
                      </a:r>
                      <a:r>
                        <a:rPr lang="fr-FR" dirty="0" smtClean="0"/>
                        <a:t> </a:t>
                      </a:r>
                      <a:r>
                        <a:rPr lang="fr-FR" dirty="0" err="1" smtClean="0"/>
                        <a:t>activity</a:t>
                      </a:r>
                      <a:r>
                        <a:rPr lang="fr-FR" dirty="0" smtClean="0"/>
                        <a:t>)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4207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GeologicUnit</a:t>
                      </a:r>
                      <a:r>
                        <a:rPr lang="fr-FR" dirty="0" smtClean="0"/>
                        <a:t> / </a:t>
                      </a:r>
                      <a:r>
                        <a:rPr lang="fr-FR" dirty="0" err="1" smtClean="0"/>
                        <a:t>GeologicStructure</a:t>
                      </a:r>
                      <a:r>
                        <a:rPr lang="fr-FR" dirty="0" smtClean="0"/>
                        <a:t> and </a:t>
                      </a:r>
                      <a:r>
                        <a:rPr lang="fr-FR" dirty="0" err="1" smtClean="0"/>
                        <a:t>specializations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OGC </a:t>
                      </a:r>
                      <a:r>
                        <a:rPr lang="fr-FR" dirty="0" err="1" smtClean="0"/>
                        <a:t>GeoSciML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97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Aquifer</a:t>
                      </a:r>
                      <a:r>
                        <a:rPr lang="fr-FR" dirty="0" smtClean="0"/>
                        <a:t>, </a:t>
                      </a:r>
                      <a:r>
                        <a:rPr lang="fr-FR" dirty="0" err="1" smtClean="0"/>
                        <a:t>fluid</a:t>
                      </a:r>
                      <a:r>
                        <a:rPr lang="fr-FR" dirty="0" smtClean="0"/>
                        <a:t> bodies, </a:t>
                      </a:r>
                      <a:r>
                        <a:rPr lang="fr-FR" dirty="0" err="1" smtClean="0"/>
                        <a:t>void</a:t>
                      </a:r>
                      <a:r>
                        <a:rPr lang="fr-FR" dirty="0" smtClean="0"/>
                        <a:t>,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flows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OGC GroundWaterML2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61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Existing</a:t>
                      </a:r>
                      <a:r>
                        <a:rPr lang="fr-FR" dirty="0" smtClean="0"/>
                        <a:t> buildings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OGC </a:t>
                      </a:r>
                      <a:r>
                        <a:rPr lang="fr-FR" dirty="0" err="1" smtClean="0"/>
                        <a:t>CityGML</a:t>
                      </a:r>
                      <a:r>
                        <a:rPr lang="fr-FR" dirty="0" smtClean="0"/>
                        <a:t> / INSPIRE BU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44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Existing</a:t>
                      </a:r>
                      <a:r>
                        <a:rPr lang="fr-FR" dirty="0" smtClean="0"/>
                        <a:t> infrastructures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OGC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err="1" smtClean="0"/>
                        <a:t>LandInfra</a:t>
                      </a:r>
                      <a:r>
                        <a:rPr lang="fr-FR" dirty="0" smtClean="0"/>
                        <a:t> /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InfraGML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397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Existing</a:t>
                      </a:r>
                      <a:r>
                        <a:rPr lang="fr-FR" dirty="0" smtClean="0"/>
                        <a:t>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OGC </a:t>
                      </a:r>
                      <a:r>
                        <a:rPr lang="fr-FR" dirty="0" err="1" smtClean="0"/>
                        <a:t>CityGML</a:t>
                      </a:r>
                      <a:r>
                        <a:rPr lang="fr-FR" baseline="0" dirty="0" smtClean="0"/>
                        <a:t> + </a:t>
                      </a:r>
                      <a:r>
                        <a:rPr lang="fr-FR" dirty="0" err="1" smtClean="0"/>
                        <a:t>UtilityNetwork</a:t>
                      </a:r>
                      <a:r>
                        <a:rPr lang="fr-FR" dirty="0" smtClean="0"/>
                        <a:t> ADE / INSPIRE UN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579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err="1" smtClean="0"/>
                        <a:t>Risk</a:t>
                      </a:r>
                      <a:r>
                        <a:rPr lang="fr-FR" dirty="0" smtClean="0"/>
                        <a:t> zones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INSPIRE NZ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009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Survey</a:t>
                      </a:r>
                      <a:r>
                        <a:rPr lang="fr-FR" baseline="0" dirty="0" smtClean="0"/>
                        <a:t> / </a:t>
                      </a:r>
                      <a:r>
                        <a:rPr lang="fr-FR" baseline="0" dirty="0" err="1" smtClean="0"/>
                        <a:t>Campaign</a:t>
                      </a:r>
                      <a:endParaRPr lang="fr-F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INSPIRE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Geology</a:t>
                      </a:r>
                      <a:r>
                        <a:rPr lang="fr-FR" baseline="0" dirty="0" smtClean="0"/>
                        <a:t>&gt;</a:t>
                      </a:r>
                      <a:r>
                        <a:rPr lang="fr-FR" baseline="0" dirty="0" err="1" smtClean="0"/>
                        <a:t>Geophysics</a:t>
                      </a:r>
                      <a:r>
                        <a:rPr lang="fr-FR" baseline="0" dirty="0" smtClean="0"/>
                        <a:t>&gt;</a:t>
                      </a:r>
                      <a:r>
                        <a:rPr lang="fr-FR" baseline="0" dirty="0" err="1" smtClean="0"/>
                        <a:t>Campaign</a:t>
                      </a:r>
                      <a:endParaRPr lang="fr-F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851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Geomodel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OGC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GeoSciML</a:t>
                      </a:r>
                      <a:r>
                        <a:rPr lang="fr-FR" baseline="0" dirty="0" smtClean="0"/>
                        <a:t>&gt;</a:t>
                      </a:r>
                      <a:r>
                        <a:rPr lang="fr-FR" baseline="0" dirty="0" err="1" smtClean="0"/>
                        <a:t>Geophysics</a:t>
                      </a:r>
                      <a:r>
                        <a:rPr lang="fr-FR" baseline="0" dirty="0" smtClean="0"/>
                        <a:t> package (O&amp;M)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73564"/>
                  </a:ext>
                </a:extLst>
              </a:tr>
            </a:tbl>
          </a:graphicData>
        </a:graphic>
      </p:graphicFrame>
      <p:sp>
        <p:nvSpPr>
          <p:cNvPr id="4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ECFEDE22-9FE5-48A6-9C54-A860B896FCC0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66064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Defining</a:t>
            </a:r>
            <a:r>
              <a:rPr lang="fr-FR" dirty="0" smtClean="0"/>
              <a:t> the MINnD UC8-GT </a:t>
            </a:r>
            <a:r>
              <a:rPr lang="fr-FR" dirty="0" err="1" smtClean="0"/>
              <a:t>perimeter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764609-0687-4640-925B-EAE416789F19}" type="slidenum">
              <a:rPr lang="fr-FR" smtClean="0"/>
              <a:pPr/>
              <a:t>7</a:t>
            </a:fld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31855"/>
              </p:ext>
            </p:extLst>
          </p:nvPr>
        </p:nvGraphicFramePr>
        <p:xfrm>
          <a:off x="384499" y="993316"/>
          <a:ext cx="3611186" cy="5388012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2793558">
                  <a:extLst>
                    <a:ext uri="{9D8B030D-6E8A-4147-A177-3AD203B41FA5}">
                      <a16:colId xmlns:a16="http://schemas.microsoft.com/office/drawing/2014/main" val="1953909142"/>
                    </a:ext>
                  </a:extLst>
                </a:gridCol>
                <a:gridCol w="817628">
                  <a:extLst>
                    <a:ext uri="{9D8B030D-6E8A-4147-A177-3AD203B41FA5}">
                      <a16:colId xmlns:a16="http://schemas.microsoft.com/office/drawing/2014/main" val="2763630131"/>
                    </a:ext>
                  </a:extLst>
                </a:gridCol>
              </a:tblGrid>
              <a:tr h="599932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dirty="0" err="1" smtClean="0">
                          <a:effectLst/>
                        </a:rPr>
                        <a:t>Designation</a:t>
                      </a:r>
                      <a:endParaRPr lang="fr-FR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dirty="0" smtClean="0">
                          <a:effectLst/>
                        </a:rPr>
                        <a:t>Id</a:t>
                      </a:r>
                      <a:endParaRPr lang="fr-FR" sz="1800" dirty="0">
                        <a:solidFill>
                          <a:srgbClr val="2E74B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517396"/>
                  </a:ext>
                </a:extLst>
              </a:tr>
              <a:tr h="44264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dirty="0" smtClean="0">
                          <a:solidFill>
                            <a:schemeClr val="accent2"/>
                          </a:solidFill>
                          <a:effectLst/>
                        </a:rPr>
                        <a:t>Structure </a:t>
                      </a:r>
                      <a:r>
                        <a:rPr lang="fr-FR" sz="1800" dirty="0" err="1" smtClean="0">
                          <a:solidFill>
                            <a:schemeClr val="accent2"/>
                          </a:solidFill>
                          <a:effectLst/>
                        </a:rPr>
                        <a:t>sizing</a:t>
                      </a:r>
                      <a:r>
                        <a:rPr lang="fr-FR" sz="1800" dirty="0" smtClean="0">
                          <a:solidFill>
                            <a:schemeClr val="accent2"/>
                          </a:solidFill>
                          <a:effectLst/>
                        </a:rPr>
                        <a:t> and </a:t>
                      </a:r>
                      <a:r>
                        <a:rPr lang="fr-FR" sz="1800" dirty="0" err="1" smtClean="0">
                          <a:solidFill>
                            <a:schemeClr val="accent2"/>
                          </a:solidFill>
                          <a:effectLst/>
                        </a:rPr>
                        <a:t>definition</a:t>
                      </a:r>
                      <a:r>
                        <a:rPr lang="fr-FR" sz="1800" dirty="0" smtClean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fr-FR" sz="1800" baseline="0" dirty="0" smtClean="0">
                          <a:solidFill>
                            <a:schemeClr val="accent2"/>
                          </a:solidFill>
                          <a:effectLst/>
                        </a:rPr>
                        <a:t>of the </a:t>
                      </a:r>
                      <a:r>
                        <a:rPr lang="fr-FR" sz="1800" baseline="0" dirty="0" err="1" smtClean="0">
                          <a:solidFill>
                            <a:schemeClr val="accent2"/>
                          </a:solidFill>
                          <a:effectLst/>
                        </a:rPr>
                        <a:t>geotechnical</a:t>
                      </a:r>
                      <a:r>
                        <a:rPr lang="fr-FR" sz="1800" baseline="0" dirty="0" smtClean="0">
                          <a:solidFill>
                            <a:schemeClr val="accent2"/>
                          </a:solidFill>
                          <a:effectLst/>
                        </a:rPr>
                        <a:t> influence zone</a:t>
                      </a:r>
                      <a:endParaRPr lang="fr-FR" sz="18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chemeClr val="accent2"/>
                          </a:solidFill>
                          <a:effectLst/>
                        </a:rPr>
                        <a:t>CALC</a:t>
                      </a:r>
                      <a:endParaRPr lang="fr-FR" sz="18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49806105"/>
                  </a:ext>
                </a:extLst>
              </a:tr>
              <a:tr h="44264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dirty="0" smtClean="0">
                          <a:solidFill>
                            <a:schemeClr val="accent2"/>
                          </a:solidFill>
                          <a:effectLst/>
                        </a:rPr>
                        <a:t>Construction </a:t>
                      </a:r>
                      <a:r>
                        <a:rPr lang="fr-FR" sz="1800" dirty="0" err="1" smtClean="0">
                          <a:solidFill>
                            <a:schemeClr val="accent2"/>
                          </a:solidFill>
                          <a:effectLst/>
                        </a:rPr>
                        <a:t>methods</a:t>
                      </a:r>
                      <a:endParaRPr lang="fr-FR" sz="1800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chemeClr val="accent2"/>
                          </a:solidFill>
                          <a:effectLst/>
                        </a:rPr>
                        <a:t>MECO</a:t>
                      </a:r>
                      <a:endParaRPr lang="fr-FR" sz="1800" b="1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7047036"/>
                  </a:ext>
                </a:extLst>
              </a:tr>
              <a:tr h="44264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dirty="0" err="1" smtClean="0">
                          <a:solidFill>
                            <a:schemeClr val="accent5"/>
                          </a:solidFill>
                          <a:effectLst/>
                        </a:rPr>
                        <a:t>Geological</a:t>
                      </a:r>
                      <a:r>
                        <a:rPr lang="fr-FR" sz="1800" dirty="0" smtClean="0">
                          <a:solidFill>
                            <a:schemeClr val="accent5"/>
                          </a:solidFill>
                          <a:effectLst/>
                        </a:rPr>
                        <a:t> </a:t>
                      </a:r>
                      <a:r>
                        <a:rPr lang="fr-FR" sz="1800" dirty="0" err="1" smtClean="0">
                          <a:solidFill>
                            <a:schemeClr val="accent5"/>
                          </a:solidFill>
                          <a:effectLst/>
                        </a:rPr>
                        <a:t>modeling</a:t>
                      </a:r>
                      <a:endParaRPr lang="fr-FR" sz="18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chemeClr val="accent5"/>
                          </a:solidFill>
                          <a:effectLst/>
                        </a:rPr>
                        <a:t>GEOL</a:t>
                      </a:r>
                      <a:endParaRPr lang="fr-FR" sz="1800" b="1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2790061"/>
                  </a:ext>
                </a:extLst>
              </a:tr>
              <a:tr h="44264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dirty="0" err="1" smtClean="0">
                          <a:solidFill>
                            <a:schemeClr val="accent5"/>
                          </a:solidFill>
                          <a:effectLst/>
                        </a:rPr>
                        <a:t>Hydrogeological</a:t>
                      </a:r>
                      <a:r>
                        <a:rPr lang="fr-FR" sz="1800" dirty="0" smtClean="0">
                          <a:solidFill>
                            <a:schemeClr val="accent5"/>
                          </a:solidFill>
                          <a:effectLst/>
                        </a:rPr>
                        <a:t> </a:t>
                      </a:r>
                      <a:r>
                        <a:rPr lang="fr-FR" sz="1800" dirty="0" err="1" smtClean="0">
                          <a:solidFill>
                            <a:schemeClr val="accent5"/>
                          </a:solidFill>
                          <a:effectLst/>
                        </a:rPr>
                        <a:t>modeling</a:t>
                      </a:r>
                      <a:endParaRPr lang="fr-FR" sz="18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chemeClr val="accent5"/>
                          </a:solidFill>
                          <a:effectLst/>
                        </a:rPr>
                        <a:t>HYDR</a:t>
                      </a:r>
                      <a:endParaRPr lang="fr-FR" sz="1800" b="1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5048240"/>
                  </a:ext>
                </a:extLst>
              </a:tr>
              <a:tr h="44264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dirty="0" err="1" smtClean="0">
                          <a:solidFill>
                            <a:schemeClr val="accent5"/>
                          </a:solidFill>
                          <a:effectLst/>
                        </a:rPr>
                        <a:t>Geotechnical</a:t>
                      </a:r>
                      <a:r>
                        <a:rPr lang="fr-FR" sz="1800" dirty="0" smtClean="0">
                          <a:solidFill>
                            <a:schemeClr val="accent5"/>
                          </a:solidFill>
                          <a:effectLst/>
                        </a:rPr>
                        <a:t> </a:t>
                      </a:r>
                      <a:r>
                        <a:rPr lang="fr-FR" sz="1800" dirty="0" err="1" smtClean="0">
                          <a:solidFill>
                            <a:schemeClr val="accent5"/>
                          </a:solidFill>
                          <a:effectLst/>
                        </a:rPr>
                        <a:t>modeling</a:t>
                      </a:r>
                      <a:endParaRPr lang="fr-FR" sz="18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chemeClr val="accent5"/>
                          </a:solidFill>
                          <a:effectLst/>
                        </a:rPr>
                        <a:t>GTCH</a:t>
                      </a:r>
                      <a:endParaRPr lang="fr-FR" sz="1800" b="1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2176397"/>
                  </a:ext>
                </a:extLst>
              </a:tr>
              <a:tr h="45800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Anthropic</a:t>
                      </a:r>
                      <a:r>
                        <a:rPr lang="fr-FR" sz="1800" baseline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aseline="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environment</a:t>
                      </a:r>
                      <a:r>
                        <a:rPr lang="fr-FR" sz="1800" baseline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aseline="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modeling</a:t>
                      </a:r>
                      <a:endParaRPr lang="fr-FR" sz="18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chemeClr val="accent5"/>
                          </a:solidFill>
                          <a:effectLst/>
                        </a:rPr>
                        <a:t>AVOI</a:t>
                      </a:r>
                      <a:endParaRPr lang="fr-FR" sz="1800" b="1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2714556"/>
                  </a:ext>
                </a:extLst>
              </a:tr>
              <a:tr h="44264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dirty="0" smtClean="0">
                          <a:solidFill>
                            <a:schemeClr val="accent5"/>
                          </a:solidFill>
                          <a:effectLst/>
                        </a:rPr>
                        <a:t>Excavations and Site Pollution </a:t>
                      </a:r>
                      <a:r>
                        <a:rPr lang="fr-FR" sz="1800" dirty="0" err="1" smtClean="0">
                          <a:solidFill>
                            <a:schemeClr val="accent5"/>
                          </a:solidFill>
                          <a:effectLst/>
                        </a:rPr>
                        <a:t>modeling</a:t>
                      </a:r>
                      <a:endParaRPr lang="fr-FR" sz="1800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 smtClean="0">
                          <a:solidFill>
                            <a:schemeClr val="accent5"/>
                          </a:solidFill>
                          <a:effectLst/>
                        </a:rPr>
                        <a:t>TESP</a:t>
                      </a:r>
                      <a:endParaRPr lang="fr-FR" sz="1800" b="1" dirty="0">
                        <a:solidFill>
                          <a:schemeClr val="accent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2661850"/>
                  </a:ext>
                </a:extLst>
              </a:tr>
              <a:tr h="44264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dirty="0">
                          <a:solidFill>
                            <a:schemeClr val="accent3"/>
                          </a:solidFill>
                          <a:effectLst/>
                        </a:rPr>
                        <a:t>Observations </a:t>
                      </a:r>
                      <a:r>
                        <a:rPr lang="fr-FR" sz="1800" dirty="0" smtClean="0">
                          <a:solidFill>
                            <a:schemeClr val="accent3"/>
                          </a:solidFill>
                          <a:effectLst/>
                        </a:rPr>
                        <a:t>and </a:t>
                      </a:r>
                      <a:r>
                        <a:rPr lang="fr-FR" sz="1800" dirty="0" err="1" smtClean="0">
                          <a:solidFill>
                            <a:schemeClr val="accent3"/>
                          </a:solidFill>
                          <a:effectLst/>
                        </a:rPr>
                        <a:t>Measurements</a:t>
                      </a:r>
                      <a:endParaRPr lang="fr-FR" sz="18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chemeClr val="accent3"/>
                          </a:solidFill>
                          <a:effectLst/>
                        </a:rPr>
                        <a:t>RECO</a:t>
                      </a:r>
                      <a:endParaRPr lang="fr-FR" sz="18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5015468"/>
                  </a:ext>
                </a:extLst>
              </a:tr>
              <a:tr h="442640"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dirty="0" err="1" smtClean="0">
                          <a:solidFill>
                            <a:schemeClr val="accent6"/>
                          </a:solidFill>
                          <a:effectLst/>
                        </a:rPr>
                        <a:t>Risk</a:t>
                      </a:r>
                      <a:r>
                        <a:rPr lang="fr-FR" sz="1800" dirty="0" smtClean="0">
                          <a:solidFill>
                            <a:schemeClr val="accent6"/>
                          </a:solidFill>
                          <a:effectLst/>
                        </a:rPr>
                        <a:t> and </a:t>
                      </a:r>
                      <a:r>
                        <a:rPr lang="fr-FR" sz="1800" dirty="0" err="1" smtClean="0">
                          <a:solidFill>
                            <a:schemeClr val="accent6"/>
                          </a:solidFill>
                          <a:effectLst/>
                        </a:rPr>
                        <a:t>uncertainty</a:t>
                      </a:r>
                      <a:r>
                        <a:rPr lang="fr-FR" sz="1800" dirty="0" smtClean="0">
                          <a:solidFill>
                            <a:schemeClr val="accent6"/>
                          </a:solidFill>
                          <a:effectLst/>
                        </a:rPr>
                        <a:t> </a:t>
                      </a:r>
                      <a:r>
                        <a:rPr lang="fr-FR" sz="1800" dirty="0" err="1" smtClean="0">
                          <a:solidFill>
                            <a:schemeClr val="accent6"/>
                          </a:solidFill>
                          <a:effectLst/>
                        </a:rPr>
                        <a:t>assessment</a:t>
                      </a:r>
                      <a:endParaRPr lang="fr-FR" sz="1800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600"/>
                        </a:spcAft>
                      </a:pPr>
                      <a:r>
                        <a:rPr lang="fr-FR" sz="1800" b="1" dirty="0">
                          <a:solidFill>
                            <a:schemeClr val="accent6"/>
                          </a:solidFill>
                          <a:effectLst/>
                        </a:rPr>
                        <a:t>RISK</a:t>
                      </a:r>
                      <a:endParaRPr lang="fr-FR" sz="1800" b="1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1516175"/>
                  </a:ext>
                </a:extLst>
              </a:tr>
            </a:tbl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/>
          </a:blip>
          <a:srcRect r="39373"/>
          <a:stretch/>
        </p:blipFill>
        <p:spPr>
          <a:xfrm rot="16200000">
            <a:off x="6381232" y="957982"/>
            <a:ext cx="5426147" cy="5708576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6434413" y="2888755"/>
            <a:ext cx="874397" cy="5396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TESP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6434412" y="4868546"/>
            <a:ext cx="5276511" cy="5396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RECO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7442045" y="3674314"/>
            <a:ext cx="874397" cy="5396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GEOL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9828894" y="3680843"/>
            <a:ext cx="874397" cy="5396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HYDR</a:t>
            </a:r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8635470" y="2384699"/>
            <a:ext cx="874397" cy="5396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GTCH</a:t>
            </a:r>
            <a:endParaRPr lang="fr-FR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9795150" y="1331337"/>
            <a:ext cx="874397" cy="5396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CALC</a:t>
            </a:r>
            <a:endParaRPr lang="fr-FR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7408301" y="1302988"/>
            <a:ext cx="874397" cy="5396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MECO</a:t>
            </a:r>
            <a:endParaRPr lang="fr-FR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10836527" y="2888755"/>
            <a:ext cx="874397" cy="5396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AVOI</a:t>
            </a:r>
            <a:endParaRPr lang="fr-FR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8652153" y="5587879"/>
            <a:ext cx="874397" cy="5396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RISK</a:t>
            </a:r>
            <a:endParaRPr lang="fr-FR" dirty="0"/>
          </a:p>
        </p:txBody>
      </p:sp>
      <p:sp>
        <p:nvSpPr>
          <p:cNvPr id="20" name="Flèche droite 19"/>
          <p:cNvSpPr/>
          <p:nvPr/>
        </p:nvSpPr>
        <p:spPr>
          <a:xfrm rot="14773701">
            <a:off x="7716695" y="4351636"/>
            <a:ext cx="563312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droite 21"/>
          <p:cNvSpPr/>
          <p:nvPr/>
        </p:nvSpPr>
        <p:spPr>
          <a:xfrm rot="18655893">
            <a:off x="9489160" y="2075320"/>
            <a:ext cx="755132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droite 22"/>
          <p:cNvSpPr/>
          <p:nvPr/>
        </p:nvSpPr>
        <p:spPr>
          <a:xfrm rot="18916095">
            <a:off x="8007459" y="3142092"/>
            <a:ext cx="769766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Double flèche horizontale 23"/>
          <p:cNvSpPr/>
          <p:nvPr/>
        </p:nvSpPr>
        <p:spPr>
          <a:xfrm>
            <a:off x="8282698" y="3867042"/>
            <a:ext cx="1563219" cy="261415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Flèche droite 24"/>
          <p:cNvSpPr/>
          <p:nvPr/>
        </p:nvSpPr>
        <p:spPr>
          <a:xfrm rot="13247189">
            <a:off x="9326334" y="3166011"/>
            <a:ext cx="842156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Flèche droite 25"/>
          <p:cNvSpPr/>
          <p:nvPr/>
        </p:nvSpPr>
        <p:spPr>
          <a:xfrm rot="13578116">
            <a:off x="7953071" y="2042625"/>
            <a:ext cx="671311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Double flèche horizontale 26"/>
          <p:cNvSpPr/>
          <p:nvPr/>
        </p:nvSpPr>
        <p:spPr>
          <a:xfrm>
            <a:off x="8190943" y="1437493"/>
            <a:ext cx="1731004" cy="261415"/>
          </a:xfrm>
          <a:prstGeom prst="left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" name="Flèche droite 32"/>
          <p:cNvSpPr/>
          <p:nvPr/>
        </p:nvSpPr>
        <p:spPr>
          <a:xfrm rot="17663301">
            <a:off x="9848179" y="4369942"/>
            <a:ext cx="580969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Flèche droite 33"/>
          <p:cNvSpPr/>
          <p:nvPr/>
        </p:nvSpPr>
        <p:spPr>
          <a:xfrm rot="16200000">
            <a:off x="8237550" y="3696914"/>
            <a:ext cx="1691012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 droite 34"/>
          <p:cNvSpPr/>
          <p:nvPr/>
        </p:nvSpPr>
        <p:spPr>
          <a:xfrm rot="17914270">
            <a:off x="6745806" y="2190650"/>
            <a:ext cx="988843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Flèche droite 35"/>
          <p:cNvSpPr/>
          <p:nvPr/>
        </p:nvSpPr>
        <p:spPr>
          <a:xfrm rot="15074363">
            <a:off x="6517627" y="3987702"/>
            <a:ext cx="1287249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 droite 36"/>
          <p:cNvSpPr/>
          <p:nvPr/>
        </p:nvSpPr>
        <p:spPr>
          <a:xfrm rot="17169524">
            <a:off x="10288447" y="3974573"/>
            <a:ext cx="1246540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 rot="11981525">
            <a:off x="8270049" y="2116879"/>
            <a:ext cx="2514931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Flèche droite 29"/>
          <p:cNvSpPr/>
          <p:nvPr/>
        </p:nvSpPr>
        <p:spPr>
          <a:xfrm rot="13895600">
            <a:off x="10463685" y="2188399"/>
            <a:ext cx="988843" cy="28986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ccolade fermante 2"/>
          <p:cNvSpPr/>
          <p:nvPr/>
        </p:nvSpPr>
        <p:spPr>
          <a:xfrm>
            <a:off x="4079776" y="2974429"/>
            <a:ext cx="360040" cy="223659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ccolade fermante 38"/>
          <p:cNvSpPr/>
          <p:nvPr/>
        </p:nvSpPr>
        <p:spPr>
          <a:xfrm>
            <a:off x="4074052" y="5385859"/>
            <a:ext cx="360040" cy="364503"/>
          </a:xfrm>
          <a:prstGeom prst="rightBrac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ccolade fermante 39"/>
          <p:cNvSpPr/>
          <p:nvPr/>
        </p:nvSpPr>
        <p:spPr>
          <a:xfrm>
            <a:off x="4072331" y="1709819"/>
            <a:ext cx="360040" cy="105425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526344" y="3744880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accent5"/>
                </a:solidFill>
              </a:rPr>
              <a:t>Environment</a:t>
            </a:r>
            <a:endParaRPr lang="fr-FR" dirty="0">
              <a:solidFill>
                <a:schemeClr val="accent5"/>
              </a:solidFill>
            </a:endParaRPr>
          </a:p>
          <a:p>
            <a:pPr algn="ctr"/>
            <a:r>
              <a:rPr lang="fr-FR" dirty="0" err="1" smtClean="0">
                <a:solidFill>
                  <a:schemeClr val="accent5"/>
                </a:solidFill>
              </a:rPr>
              <a:t>Modeling</a:t>
            </a:r>
            <a:endParaRPr lang="fr-FR" dirty="0">
              <a:solidFill>
                <a:schemeClr val="accent5"/>
              </a:solidFill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4514308" y="5244944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accent3"/>
                </a:solidFill>
              </a:rPr>
              <a:t>Factual</a:t>
            </a:r>
            <a:r>
              <a:rPr lang="fr-FR" dirty="0" smtClean="0">
                <a:solidFill>
                  <a:schemeClr val="accent3"/>
                </a:solidFill>
              </a:rPr>
              <a:t> data</a:t>
            </a:r>
          </a:p>
          <a:p>
            <a:pPr algn="ctr"/>
            <a:r>
              <a:rPr lang="fr-FR" dirty="0" smtClean="0">
                <a:solidFill>
                  <a:schemeClr val="accent3"/>
                </a:solidFill>
              </a:rPr>
              <a:t>collection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4591258" y="1785590"/>
            <a:ext cx="13003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accent2"/>
                </a:solidFill>
              </a:rPr>
              <a:t>Draft</a:t>
            </a:r>
            <a:endParaRPr lang="fr-FR" dirty="0">
              <a:solidFill>
                <a:schemeClr val="accent2"/>
              </a:solidFill>
            </a:endParaRP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conception</a:t>
            </a:r>
          </a:p>
          <a:p>
            <a:pPr algn="ctr"/>
            <a:r>
              <a:rPr lang="fr-FR" dirty="0" smtClean="0">
                <a:solidFill>
                  <a:schemeClr val="accent2"/>
                </a:solidFill>
              </a:rPr>
              <a:t>Plan</a:t>
            </a:r>
            <a:endParaRPr lang="fr-FR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RÃ©sultat de recherche d'images pour &quot;two stars pn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256" y="175895"/>
            <a:ext cx="2372581" cy="38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60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0" grpId="0" animBg="1"/>
      <p:bldP spid="3" grpId="0" animBg="1"/>
      <p:bldP spid="39" grpId="0" animBg="1"/>
      <p:bldP spid="40" grpId="0" animBg="1"/>
      <p:bldP spid="4" grpId="0"/>
      <p:bldP spid="41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IDM for </a:t>
            </a:r>
            <a:r>
              <a:rPr lang="fr-FR" dirty="0" err="1"/>
              <a:t>e</a:t>
            </a:r>
            <a:r>
              <a:rPr lang="fr-FR" dirty="0" err="1" smtClean="0"/>
              <a:t>xpliciting</a:t>
            </a:r>
            <a:r>
              <a:rPr lang="fr-FR" dirty="0" smtClean="0"/>
              <a:t> the </a:t>
            </a:r>
            <a:r>
              <a:rPr lang="fr-FR" dirty="0" err="1" smtClean="0"/>
              <a:t>geotechnical</a:t>
            </a:r>
            <a:r>
              <a:rPr lang="fr-FR" dirty="0" smtClean="0"/>
              <a:t> </a:t>
            </a:r>
            <a:r>
              <a:rPr lang="fr-FR" dirty="0" err="1" smtClean="0"/>
              <a:t>activity</a:t>
            </a:r>
            <a:r>
              <a:rPr lang="fr-FR" dirty="0" smtClean="0"/>
              <a:t> </a:t>
            </a:r>
            <a:r>
              <a:rPr lang="fr-FR" dirty="0" err="1" smtClean="0"/>
              <a:t>processes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1963" t="12901" r="26375" b="7301"/>
          <a:stretch/>
        </p:blipFill>
        <p:spPr>
          <a:xfrm>
            <a:off x="5073742" y="1241425"/>
            <a:ext cx="6926914" cy="4338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73742" y="1529457"/>
            <a:ext cx="1296144" cy="42668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04512" y="1529456"/>
            <a:ext cx="1296144" cy="42668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34366" y="1529455"/>
            <a:ext cx="4176464" cy="432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962174" y="2681585"/>
            <a:ext cx="1440160" cy="20162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369886" y="1899336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ctors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934714" y="4400485"/>
            <a:ext cx="10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Processes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995105" y="5794056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Input data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9640309" y="5775627"/>
            <a:ext cx="132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Output data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Espace réservé du contenu 2"/>
          <p:cNvSpPr txBox="1">
            <a:spLocks/>
          </p:cNvSpPr>
          <p:nvPr/>
        </p:nvSpPr>
        <p:spPr bwMode="auto">
          <a:xfrm>
            <a:off x="263352" y="1124744"/>
            <a:ext cx="4896544" cy="51454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56991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20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•"/>
              <a:defRPr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2557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5986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055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5130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29702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427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342900" indent="-342900">
              <a:lnSpc>
                <a:spcPct val="80000"/>
              </a:lnSpc>
              <a:buClr>
                <a:srgbClr val="0070C0"/>
              </a:buClr>
              <a:buSzPct val="80000"/>
              <a:buFont typeface="Calibri Light" panose="020F0302020204030204" pitchFamily="34" charset="0"/>
              <a:buChar char="›"/>
            </a:pPr>
            <a:r>
              <a:rPr lang="fr-FR" sz="3000" b="1" dirty="0">
                <a:solidFill>
                  <a:srgbClr val="0081B8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Information Delivery </a:t>
            </a:r>
            <a:r>
              <a:rPr lang="fr-FR" sz="3000" b="1" dirty="0" err="1">
                <a:solidFill>
                  <a:srgbClr val="0081B8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Manual</a:t>
            </a:r>
            <a:r>
              <a:rPr lang="fr-FR" sz="3000" b="1" dirty="0">
                <a:solidFill>
                  <a:srgbClr val="0081B8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(IDM)</a:t>
            </a:r>
          </a:p>
          <a:p>
            <a:pPr marL="742950" lvl="1" indent="-285750">
              <a:buClr>
                <a:srgbClr val="0081B8"/>
              </a:buClr>
              <a:buFont typeface="Wingdings" panose="05000000000000000000" pitchFamily="2" charset="2"/>
              <a:buChar char="§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Workflow description</a:t>
            </a:r>
          </a:p>
          <a:p>
            <a:pPr marL="742950" lvl="1" indent="-285750">
              <a:buClr>
                <a:srgbClr val="0081B8"/>
              </a:buClr>
              <a:buFont typeface="Wingdings" panose="05000000000000000000" pitchFamily="2" charset="2"/>
              <a:buChar char="§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ISO 29481-1:2016</a:t>
            </a:r>
          </a:p>
          <a:p>
            <a:pPr marL="742950" lvl="1" indent="-285750">
              <a:buClr>
                <a:srgbClr val="0081B8"/>
              </a:buClr>
              <a:buFont typeface="Wingdings" panose="05000000000000000000" pitchFamily="2" charset="2"/>
              <a:buChar char="§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1 per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subject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lvl="1"/>
            <a:endParaRPr lang="fr-FR" b="0" kern="0" dirty="0" smtClean="0"/>
          </a:p>
          <a:p>
            <a:pPr marL="342900" indent="-342900">
              <a:lnSpc>
                <a:spcPct val="80000"/>
              </a:lnSpc>
              <a:buClr>
                <a:srgbClr val="0070C0"/>
              </a:buClr>
              <a:buSzPct val="80000"/>
              <a:buFont typeface="Calibri Light" panose="020F0302020204030204" pitchFamily="34" charset="0"/>
              <a:buChar char="›"/>
            </a:pPr>
            <a:r>
              <a:rPr lang="fr-FR" sz="3000" b="1" dirty="0" err="1">
                <a:solidFill>
                  <a:srgbClr val="0081B8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Highlight</a:t>
            </a:r>
            <a:r>
              <a:rPr lang="fr-FR" sz="3000" b="1" dirty="0">
                <a:solidFill>
                  <a:srgbClr val="0081B8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basics</a:t>
            </a:r>
          </a:p>
          <a:p>
            <a:pPr marL="742950" lvl="1" indent="-285750">
              <a:buClr>
                <a:srgbClr val="0081B8"/>
              </a:buClr>
              <a:buFont typeface="Wingdings" panose="05000000000000000000" pitchFamily="2" charset="2"/>
              <a:buChar char="§"/>
            </a:pPr>
            <a:r>
              <a:rPr lang="fr-FR" sz="2600" dirty="0" err="1">
                <a:solidFill>
                  <a:srgbClr val="FF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Who</a:t>
            </a:r>
            <a:r>
              <a:rPr lang="fr-FR" sz="2600" dirty="0">
                <a:solidFill>
                  <a:srgbClr val="FF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r-FR" sz="2600" dirty="0" err="1">
                <a:solidFill>
                  <a:srgbClr val="FF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does</a:t>
            </a:r>
            <a:r>
              <a:rPr lang="fr-FR" sz="2600" dirty="0">
                <a:solidFill>
                  <a:srgbClr val="FF00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r-FR" sz="2600" dirty="0" err="1">
                <a:solidFill>
                  <a:srgbClr val="FF99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what</a:t>
            </a:r>
            <a:r>
              <a:rPr lang="fr-FR" sz="2600" dirty="0">
                <a:solidFill>
                  <a:srgbClr val="FF990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?</a:t>
            </a:r>
          </a:p>
          <a:p>
            <a:pPr marL="742950" lvl="1" indent="-285750">
              <a:buClr>
                <a:srgbClr val="0081B8"/>
              </a:buClr>
              <a:buFont typeface="Wingdings" panose="05000000000000000000" pitchFamily="2" charset="2"/>
              <a:buChar char="§"/>
            </a:pPr>
            <a:r>
              <a:rPr lang="fr-FR" sz="2600" dirty="0" err="1">
                <a:solidFill>
                  <a:srgbClr val="00B05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Which</a:t>
            </a:r>
            <a:r>
              <a:rPr lang="fr-FR" sz="2600" dirty="0">
                <a:solidFill>
                  <a:srgbClr val="00B05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data?</a:t>
            </a:r>
          </a:p>
          <a:p>
            <a:pPr marL="742950" lvl="1" indent="-285750">
              <a:buClr>
                <a:srgbClr val="0081B8"/>
              </a:buClr>
              <a:buFont typeface="Wingdings" panose="05000000000000000000" pitchFamily="2" charset="2"/>
              <a:buChar char="§"/>
            </a:pPr>
            <a:r>
              <a:rPr lang="fr-FR" sz="2600" dirty="0" err="1">
                <a:solidFill>
                  <a:srgbClr val="0070C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Which</a:t>
            </a:r>
            <a:r>
              <a:rPr lang="fr-FR" sz="2600" dirty="0">
                <a:solidFill>
                  <a:srgbClr val="0070C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r-FR" sz="2600" dirty="0" err="1">
                <a:solidFill>
                  <a:srgbClr val="0070C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results</a:t>
            </a:r>
            <a:r>
              <a:rPr lang="fr-FR" sz="2600" dirty="0">
                <a:solidFill>
                  <a:srgbClr val="0070C0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?</a:t>
            </a:r>
          </a:p>
          <a:p>
            <a:endParaRPr lang="fr-FR" b="0" kern="0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80000"/>
              </a:lnSpc>
              <a:buClr>
                <a:srgbClr val="0070C0"/>
              </a:buClr>
              <a:buSzPct val="80000"/>
              <a:buFont typeface="Calibri Light" panose="020F0302020204030204" pitchFamily="34" charset="0"/>
              <a:buChar char="›"/>
            </a:pPr>
            <a:r>
              <a:rPr lang="fr-FR" sz="3000" b="1" dirty="0">
                <a:solidFill>
                  <a:srgbClr val="0081B8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Focus on </a:t>
            </a:r>
            <a:r>
              <a:rPr lang="fr-FR" sz="3000" b="1" dirty="0" err="1">
                <a:solidFill>
                  <a:srgbClr val="0081B8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knowledge</a:t>
            </a:r>
            <a:r>
              <a:rPr lang="fr-FR" sz="3000" b="1" dirty="0">
                <a:solidFill>
                  <a:srgbClr val="0081B8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construction</a:t>
            </a:r>
          </a:p>
          <a:p>
            <a:pPr marL="742950" lvl="1" indent="-285750">
              <a:buClr>
                <a:srgbClr val="0081B8"/>
              </a:buClr>
              <a:buFont typeface="Wingdings" panose="05000000000000000000" pitchFamily="2" charset="2"/>
              <a:buChar char="§"/>
            </a:pP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Not </a:t>
            </a:r>
            <a:r>
              <a:rPr lang="fr-FR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methods</a:t>
            </a:r>
            <a:r>
              <a:rPr lang="fr-FR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and </a:t>
            </a:r>
            <a:r>
              <a:rPr lang="fr-FR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tools</a:t>
            </a:r>
            <a:endParaRPr lang="fr-FR" sz="26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  <a:p>
            <a:pPr marL="742950" lvl="1" indent="-285750">
              <a:buClr>
                <a:srgbClr val="0081B8"/>
              </a:buClr>
              <a:buFont typeface="Wingdings" panose="05000000000000000000" pitchFamily="2" charset="2"/>
              <a:buChar char="§"/>
            </a:pPr>
            <a:r>
              <a:rPr lang="fr-FR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Only</a:t>
            </a:r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</a:t>
            </a:r>
            <a:r>
              <a:rPr lang="fr-FR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available</a:t>
            </a:r>
            <a:r>
              <a:rPr lang="fr-F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 in French for </a:t>
            </a:r>
            <a:r>
              <a:rPr lang="fr-FR" sz="2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now</a:t>
            </a:r>
            <a:endParaRPr lang="fr-FR" sz="26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050" name="Picture 2" descr="RÃ©sultat de recherche d'images pour &quot;french flag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5832414"/>
            <a:ext cx="496461" cy="33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999BD6A3-5AF3-4D63-887A-13335AA25BE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237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797" y="1052737"/>
            <a:ext cx="6261651" cy="469623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Standardizing</a:t>
            </a:r>
            <a:r>
              <a:rPr lang="fr-FR" dirty="0" smtClean="0"/>
              <a:t> the </a:t>
            </a:r>
            <a:r>
              <a:rPr lang="fr-FR" dirty="0" err="1" smtClean="0"/>
              <a:t>factual</a:t>
            </a:r>
            <a:r>
              <a:rPr lang="fr-FR" dirty="0" smtClean="0"/>
              <a:t> data / O&amp;M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3432" y="980729"/>
            <a:ext cx="5112568" cy="547260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/>
              <a:t>Done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Identification of observations, </a:t>
            </a:r>
            <a:r>
              <a:rPr lang="fr-FR" dirty="0" err="1" smtClean="0"/>
              <a:t>measurements</a:t>
            </a:r>
            <a:r>
              <a:rPr lang="fr-FR" dirty="0" smtClean="0"/>
              <a:t>, tests </a:t>
            </a:r>
            <a:r>
              <a:rPr lang="fr-FR" dirty="0" err="1" smtClean="0"/>
              <a:t>analysis</a:t>
            </a:r>
            <a:r>
              <a:rPr lang="fr-FR" dirty="0" smtClean="0"/>
              <a:t> made for </a:t>
            </a:r>
            <a:r>
              <a:rPr lang="fr-FR" dirty="0" err="1" smtClean="0"/>
              <a:t>environmental</a:t>
            </a:r>
            <a:r>
              <a:rPr lang="fr-FR" dirty="0" smtClean="0"/>
              <a:t> </a:t>
            </a:r>
            <a:r>
              <a:rPr lang="fr-FR" dirty="0" err="1" smtClean="0"/>
              <a:t>modeling</a:t>
            </a:r>
            <a:endParaRPr lang="fr-FR" dirty="0" smtClean="0"/>
          </a:p>
          <a:p>
            <a:pPr lvl="1"/>
            <a:r>
              <a:rPr lang="fr-FR" dirty="0" smtClean="0"/>
              <a:t>Expression </a:t>
            </a:r>
            <a:r>
              <a:rPr lang="fr-FR" dirty="0" err="1" smtClean="0"/>
              <a:t>according</a:t>
            </a:r>
            <a:r>
              <a:rPr lang="fr-FR" dirty="0" smtClean="0"/>
              <a:t> to ISO 19156: Observations and </a:t>
            </a:r>
            <a:r>
              <a:rPr lang="fr-FR" dirty="0" err="1" smtClean="0"/>
              <a:t>Measurements</a:t>
            </a:r>
            <a:endParaRPr lang="fr-FR" dirty="0" smtClean="0"/>
          </a:p>
          <a:p>
            <a:pPr lvl="1"/>
            <a:r>
              <a:rPr lang="fr-FR" dirty="0" err="1" smtClean="0"/>
              <a:t>Overview</a:t>
            </a:r>
            <a:r>
              <a:rPr lang="fr-FR" dirty="0" smtClean="0"/>
              <a:t> </a:t>
            </a:r>
            <a:r>
              <a:rPr lang="fr-FR" dirty="0" err="1"/>
              <a:t>m</a:t>
            </a:r>
            <a:r>
              <a:rPr lang="fr-FR" dirty="0" err="1" smtClean="0"/>
              <a:t>apping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AGS </a:t>
            </a:r>
            <a:r>
              <a:rPr lang="fr-FR" dirty="0" err="1"/>
              <a:t>semantics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smtClean="0"/>
              <a:t>Proposition:</a:t>
            </a:r>
          </a:p>
          <a:p>
            <a:pPr lvl="1"/>
            <a:r>
              <a:rPr lang="fr-FR" dirty="0" err="1" smtClean="0"/>
              <a:t>Experiment</a:t>
            </a:r>
            <a:r>
              <a:rPr lang="fr-FR" dirty="0" smtClean="0"/>
              <a:t> OGC SWE </a:t>
            </a:r>
            <a:r>
              <a:rPr lang="fr-FR" dirty="0" err="1" smtClean="0"/>
              <a:t>protocols</a:t>
            </a:r>
            <a:r>
              <a:rPr lang="fr-FR" dirty="0" smtClean="0"/>
              <a:t> SOS </a:t>
            </a:r>
            <a:r>
              <a:rPr lang="fr-FR" dirty="0"/>
              <a:t>/ </a:t>
            </a:r>
            <a:r>
              <a:rPr lang="fr-FR" dirty="0" err="1"/>
              <a:t>Sensorthings</a:t>
            </a:r>
            <a:r>
              <a:rPr lang="fr-FR" dirty="0"/>
              <a:t> </a:t>
            </a:r>
            <a:r>
              <a:rPr lang="fr-FR" dirty="0" smtClean="0"/>
              <a:t>API to expose </a:t>
            </a:r>
            <a:r>
              <a:rPr lang="fr-FR" dirty="0" err="1" smtClean="0"/>
              <a:t>those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4" name="Espace réservé de la date 3"/>
          <p:cNvSpPr txBox="1">
            <a:spLocks noGrp="1"/>
          </p:cNvSpPr>
          <p:nvPr/>
        </p:nvSpPr>
        <p:spPr>
          <a:xfrm>
            <a:off x="47625" y="6524625"/>
            <a:ext cx="935038" cy="252413"/>
          </a:xfrm>
          <a:prstGeom prst="rect">
            <a:avLst/>
          </a:prstGeom>
          <a:noFill/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22/01/2019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Espace réservé du pied de page 4"/>
          <p:cNvSpPr txBox="1">
            <a:spLocks noGrp="1"/>
          </p:cNvSpPr>
          <p:nvPr/>
        </p:nvSpPr>
        <p:spPr>
          <a:xfrm>
            <a:off x="982663" y="6524625"/>
            <a:ext cx="9405937" cy="252413"/>
          </a:xfrm>
          <a:prstGeom prst="rect">
            <a:avLst/>
          </a:prstGeom>
          <a:noFill/>
        </p:spPr>
        <p:txBody>
          <a:bodyPr anchor="ctr"/>
          <a:lstStyle/>
          <a:p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Geotechnical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Data </a:t>
            </a:r>
            <a:r>
              <a:rPr lang="fr-FR" sz="1200" dirty="0" err="1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Standardization</a:t>
            </a:r>
            <a:r>
              <a:rPr lang="fr-FR" sz="1200" dirty="0" smtClean="0">
                <a:solidFill>
                  <a:schemeClr val="accent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Workshop - Paris</a:t>
            </a:r>
            <a:endParaRPr lang="fr-FR" sz="1200" dirty="0">
              <a:solidFill>
                <a:schemeClr val="accent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1306175" y="-100013"/>
            <a:ext cx="574675" cy="1081088"/>
          </a:xfrm>
        </p:spPr>
        <p:txBody>
          <a:bodyPr/>
          <a:lstStyle/>
          <a:p>
            <a:fld id="{50187DF0-5AFA-4E8E-B289-57A2445925D9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6632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9dc35478fd89ca66de484359b4068698342c548"/>
</p:tagLst>
</file>

<file path=ppt/theme/theme1.xml><?xml version="1.0" encoding="utf-8"?>
<a:theme xmlns:a="http://schemas.openxmlformats.org/drawingml/2006/main" name="MINnD_AG02_2015-01-29_GT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MINnD_AG02_2015-01-29_GTn</Template>
  <TotalTime>6675</TotalTime>
  <Words>1029</Words>
  <Application>Microsoft Office PowerPoint</Application>
  <PresentationFormat>Grand écran</PresentationFormat>
  <Paragraphs>304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MS PGothic</vt:lpstr>
      <vt:lpstr>Arial</vt:lpstr>
      <vt:lpstr>Calibri</vt:lpstr>
      <vt:lpstr>Calibri Light</vt:lpstr>
      <vt:lpstr>Century Gothic</vt:lpstr>
      <vt:lpstr>Open Sans</vt:lpstr>
      <vt:lpstr>Times New Roman</vt:lpstr>
      <vt:lpstr>Wingdings</vt:lpstr>
      <vt:lpstr>MINnD_AG02_2015-01-29_GTn</vt:lpstr>
      <vt:lpstr>The MINnD UC8-GT proposition for Geotechnics</vt:lpstr>
      <vt:lpstr>Context: MINnD</vt:lpstr>
      <vt:lpstr>MINnD UC8-GT: Geotechnics</vt:lpstr>
      <vt:lpstr>The MINnD UC8-GT objectives</vt:lpstr>
      <vt:lpstr>Trying to connect to existing initiatives, reuse standards</vt:lpstr>
      <vt:lpstr>Interesting data models / standards to consider</vt:lpstr>
      <vt:lpstr>Defining the MINnD UC8-GT perimeter</vt:lpstr>
      <vt:lpstr>IDM for expliciting the geotechnical activity processes</vt:lpstr>
      <vt:lpstr>Standardizing the factual data / O&amp;M</vt:lpstr>
      <vt:lpstr>Standardizing the geomodeling part: challenges</vt:lpstr>
      <vt:lpstr>Standardizing the geomodeling part: part of the proposition</vt:lpstr>
      <vt:lpstr>Connection between BIM and GeoScience data: challenges</vt:lpstr>
      <vt:lpstr>Connection between BIM and GeoScience data: a proposition</vt:lpstr>
      <vt:lpstr>Connection between BIM and GeoScience data: a proposition</vt:lpstr>
      <vt:lpstr>Conclusion: The MINnD UC8-GT propositions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</dc:title>
  <dc:creator>Delaporte</dc:creator>
  <cp:lastModifiedBy>Beaufils Mickael</cp:lastModifiedBy>
  <cp:revision>466</cp:revision>
  <dcterms:created xsi:type="dcterms:W3CDTF">2015-01-05T13:31:33Z</dcterms:created>
  <dcterms:modified xsi:type="dcterms:W3CDTF">2019-01-28T09:25:56Z</dcterms:modified>
</cp:coreProperties>
</file>